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51" r:id="rId2"/>
    <p:sldId id="356" r:id="rId3"/>
    <p:sldId id="353" r:id="rId4"/>
    <p:sldId id="396" r:id="rId5"/>
    <p:sldId id="397" r:id="rId6"/>
    <p:sldId id="399" r:id="rId7"/>
    <p:sldId id="398" r:id="rId8"/>
    <p:sldId id="370" r:id="rId9"/>
    <p:sldId id="394" r:id="rId10"/>
    <p:sldId id="395" r:id="rId11"/>
    <p:sldId id="400" r:id="rId12"/>
    <p:sldId id="403" r:id="rId13"/>
    <p:sldId id="402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EDEDED"/>
    <a:srgbClr val="88BD23"/>
    <a:srgbClr val="002F5B"/>
    <a:srgbClr val="0075BE"/>
    <a:srgbClr val="0062A7"/>
    <a:srgbClr val="D3D800"/>
    <a:srgbClr val="008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1" autoAdjust="0"/>
    <p:restoredTop sz="94544"/>
  </p:normalViewPr>
  <p:slideViewPr>
    <p:cSldViewPr snapToGrid="0" snapToObjects="1" showGuides="1">
      <p:cViewPr varScale="1">
        <p:scale>
          <a:sx n="111" d="100"/>
          <a:sy n="111" d="100"/>
        </p:scale>
        <p:origin x="300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96015-B525-3D41-9F8F-EE572C254ABE}" type="datetimeFigureOut">
              <a:rPr lang="fi-FI" smtClean="0"/>
              <a:t>13.3.2023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25DA3-6718-1B49-8FF5-258DDF863F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28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3FCCF4-B0BF-7F41-AA16-70D1B9BDC251}"/>
              </a:ext>
            </a:extLst>
          </p:cNvPr>
          <p:cNvSpPr/>
          <p:nvPr userDrawn="1"/>
        </p:nvSpPr>
        <p:spPr>
          <a:xfrm>
            <a:off x="0" y="2301586"/>
            <a:ext cx="12192000" cy="2254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Arial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708989-5134-2543-8713-B6503AAE5E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6690" y="2310176"/>
            <a:ext cx="6558621" cy="22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5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013" y="3048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1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eskellä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9AD7897-9039-5143-AEA3-1A666D20F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FC237-E277-3944-816A-F5CA6824E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ekst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5279E-F00B-264A-8615-7B9D82C84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D9A75D3-8517-1146-9720-72AE57AA2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9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1"/>
            <a:ext cx="12190149" cy="68569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C32783-DE99-FA4C-B922-99727FB05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39" y="521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1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" y="521"/>
            <a:ext cx="12190151" cy="68569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ACB155-97B6-4D40-A173-F4CEBB13F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521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" y="521"/>
            <a:ext cx="12190147" cy="68569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86D6D5-076B-554C-A7E9-6E8CFCBC7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521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" y="15761"/>
            <a:ext cx="12190147" cy="68569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7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520"/>
            <a:ext cx="12190149" cy="6856959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4CAA4B-32D8-D34C-BF8D-3008CF3DB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8" y="52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1"/>
            <a:ext cx="12190149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39" y="521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2" y="521"/>
            <a:ext cx="12190147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34" y="521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rentaation alk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2B05-239D-0643-93B5-2899FBB1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01" y="2002632"/>
            <a:ext cx="9347399" cy="2852737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80"/>
              </a:spcBef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858AD-DC95-2F44-89C2-1218375A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302" y="4855369"/>
            <a:ext cx="9347398" cy="225947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7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2" y="521"/>
            <a:ext cx="12190147" cy="68569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8" y="521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0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1"/>
            <a:ext cx="12190149" cy="685695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D9567F-1B21-044D-A586-CDAFD90C3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39" y="521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1"/>
            <a:ext cx="12190149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E0C45B-7465-E240-B6D3-6FFDDDF14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32" y="521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2" y="0"/>
            <a:ext cx="12190147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A8E0CD-2BD5-6F43-A223-7E1C62783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38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5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2" y="521"/>
            <a:ext cx="12190147" cy="68569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EBEE9BF-9E5B-2244-9576-B0D5ED640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38" y="521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9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775857-B8F4-EC41-ACF0-886597A76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748105-46DB-0948-9024-F289F32E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8" y="371122"/>
            <a:ext cx="3932237" cy="168627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EDD328B-D856-724C-90BA-A538844627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169" y="554400"/>
            <a:ext cx="4689662" cy="57492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B9B3364-7B62-EA45-B7E4-9301B5C459F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08588" y="2152062"/>
            <a:ext cx="4644826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1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775857-B8F4-EC41-ACF0-886597A76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EDD328B-D856-724C-90BA-A538844627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169" y="554400"/>
            <a:ext cx="4689662" cy="5749201"/>
          </a:xfrm>
        </p:spPr>
        <p:txBody>
          <a:bodyPr anchor="ctr">
            <a:noAutofit/>
          </a:bodyPr>
          <a:lstStyle>
            <a:lvl1pPr marL="0" indent="0" algn="ctr">
              <a:buNone/>
              <a:defRPr sz="14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5295E90-4052-914E-B939-EB14C2D3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8" y="371122"/>
            <a:ext cx="3932237" cy="168627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49A6705-119A-264D-B71A-B8988BE190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08588" y="2152062"/>
            <a:ext cx="4644826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894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n txt oi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D279B4-7217-244B-8ECA-D772EB4A4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419" y="0"/>
            <a:ext cx="6105419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ACDDF0-3262-234C-A075-BC0D935C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8" y="371122"/>
            <a:ext cx="3932237" cy="168627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F8A2CDA-1C3A-0C41-B281-08EC34E0138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08588" y="2152062"/>
            <a:ext cx="4644826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221" y="13272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5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n txt o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D279B4-7217-244B-8ECA-D772EB4A4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419" y="0"/>
            <a:ext cx="3060000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48105-46DB-0948-9024-F289F32E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319" y="371122"/>
            <a:ext cx="6953506" cy="168627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F8FAB2A-4222-654B-AB95-220C6BE37FD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787319" y="2152062"/>
            <a:ext cx="7666095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14256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B4EFF-307A-E147-83A4-ABF4A2428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9945"/>
          <a:stretch/>
        </p:blipFill>
        <p:spPr>
          <a:xfrm>
            <a:off x="0" y="0"/>
            <a:ext cx="12192000" cy="343274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C722D1-FA31-4940-8BD1-421C15AEEA0F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601206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7B0F86B-AB84-7A41-A60D-CD6718BD8ED1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6242598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5143527-32D0-9F4A-8E24-AA1998FD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18FCC45-C6DD-7B40-A552-A0C509D23CE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601206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58EE4CF-E4D6-C649-9228-1D6F31551312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42597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1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bulllet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8EE9-F05E-6B42-BD66-E8997A6B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DB2E-9A5E-AA42-AB8C-DF85F03C0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8E9409-3262-8A43-9AC6-41184C1C1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02" y="365125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3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9FB142-2739-5840-AE3B-707D732B4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9945"/>
          <a:stretch/>
        </p:blipFill>
        <p:spPr>
          <a:xfrm>
            <a:off x="0" y="0"/>
            <a:ext cx="12192000" cy="343274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C948641-6324-2C4E-8E41-5C6685E8DB1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2284609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D000EAE-B6E3-7949-B464-A3F5C7CE6B45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7576698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21D0D75-80AD-504C-B128-B1C2C9BF9A75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4926000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5BDD379-F172-C141-BBAA-6F24F4137AE2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2284609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CA66CA6-59A9-7149-B7B6-122A85A8E6E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926000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70FDC78-CD04-C248-936D-4E535C556FA1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7576698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7DB94EF-40A9-134C-A16A-9F12A7B3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3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3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AB2900E-C3A0-A34C-B548-6B0DD892D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9945"/>
          <a:stretch/>
        </p:blipFill>
        <p:spPr>
          <a:xfrm>
            <a:off x="0" y="0"/>
            <a:ext cx="12192000" cy="343274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7D623471-4980-9641-B3B4-4B85FB9A32FC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972935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D3FB280-2B1E-194E-B740-5E2F1300A424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3614326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6745DA5-3D02-834C-9004-6EA74085AD4E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6255716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7511C7F-3548-AF44-87F8-EE78B514AC03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8897107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3AA93D3-A9A9-4145-B0C2-4CDEBDC6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D247B6A-6DD6-8E4F-89F7-D036D882B9FF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972934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D3AEF14-403E-0D49-9752-CCB3AC97D085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3614325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D767C64C-BE03-3C49-8F5E-F21FA49C2B71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6255716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9505BD62-B4F5-0046-B316-96AE1E1D8667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8897107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3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8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lleti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7FFF-98B7-0647-BB1C-EE8CA23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C24F-74C8-D846-9FB3-6CAF2AA9D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2042A-92A6-2240-8510-115D1F679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02" y="365125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3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t 2 palstaa, otsikko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9087-53CC-FF44-9A30-AE9D41C2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727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6C178-61AC-C148-AA6D-032ACA632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96630"/>
            <a:ext cx="5157787" cy="823912"/>
          </a:xfrm>
          <a:solidFill>
            <a:srgbClr val="002F5B"/>
          </a:solidFill>
        </p:spPr>
        <p:txBody>
          <a:bodyPr lIns="216000" tIns="216000" rIns="216000" bIns="216000"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C0E9A-28E5-7540-BB0A-C59784826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23474"/>
            <a:ext cx="5157787" cy="36328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6E82A-08A3-4944-A393-1DFF5854B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23474"/>
            <a:ext cx="5183188" cy="36328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78228E-A85B-BB43-AEB1-3325048C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15523ED-6704-5347-BE67-573A7B1ED7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72200" y="1796630"/>
            <a:ext cx="5157787" cy="823912"/>
          </a:xfrm>
          <a:solidFill>
            <a:srgbClr val="002F5B"/>
          </a:solidFill>
        </p:spPr>
        <p:txBody>
          <a:bodyPr lIns="216000" tIns="216000" rIns="216000" bIns="216000"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02" y="365125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1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a 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7FFF-98B7-0647-BB1C-EE8CA23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388" y="156102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7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 teksti val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2B05-239D-0643-93B5-2899FBB1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181370"/>
            <a:ext cx="9080569" cy="2852737"/>
          </a:xfrm>
          <a:effectLst/>
        </p:spPr>
        <p:txBody>
          <a:bodyPr anchor="b">
            <a:normAutofit/>
          </a:bodyPr>
          <a:lstStyle>
            <a:lvl1pPr>
              <a:defRPr sz="5400" spc="-50" baseline="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858AD-DC95-2F44-89C2-1218375A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227248"/>
            <a:ext cx="9080569" cy="2259479"/>
          </a:xfrm>
          <a:effectLst>
            <a:glow rad="546100">
              <a:schemeClr val="tx1">
                <a:alpha val="84000"/>
              </a:schemeClr>
            </a:glo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FF480C-8508-5A4D-9436-22E96D7B7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399" y="180735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eskel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/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3200" b="0">
                <a:solidFill>
                  <a:srgbClr val="002F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39EA95-DE4A-424E-AE6D-CD9E6CD3B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D9567F-1B21-044D-A586-CDAFD90C3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rgbClr val="002F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832437-0311-0545-BFCF-088015338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4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67B95-9AC7-A043-B8FD-E3021C1E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84559-CC17-CE46-9193-51A9D8A0B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4E01-4403-BB4F-9726-41BA18A9D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499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1" r:id="rId2"/>
    <p:sldLayoutId id="2147483650" r:id="rId3"/>
    <p:sldLayoutId id="2147483652" r:id="rId4"/>
    <p:sldLayoutId id="2147483653" r:id="rId5"/>
    <p:sldLayoutId id="2147483673" r:id="rId6"/>
    <p:sldLayoutId id="2147483667" r:id="rId7"/>
    <p:sldLayoutId id="2147483668" r:id="rId8"/>
    <p:sldLayoutId id="2147483669" r:id="rId9"/>
    <p:sldLayoutId id="2147483684" r:id="rId10"/>
    <p:sldLayoutId id="2147483655" r:id="rId11"/>
    <p:sldLayoutId id="2147483661" r:id="rId12"/>
    <p:sldLayoutId id="2147483674" r:id="rId13"/>
    <p:sldLayoutId id="2147483664" r:id="rId14"/>
    <p:sldLayoutId id="2147483676" r:id="rId15"/>
    <p:sldLayoutId id="2147483677" r:id="rId16"/>
    <p:sldLayoutId id="2147483665" r:id="rId17"/>
    <p:sldLayoutId id="2147483678" r:id="rId18"/>
    <p:sldLayoutId id="2147483679" r:id="rId19"/>
    <p:sldLayoutId id="2147483680" r:id="rId20"/>
    <p:sldLayoutId id="2147483666" r:id="rId21"/>
    <p:sldLayoutId id="2147483681" r:id="rId22"/>
    <p:sldLayoutId id="2147483682" r:id="rId23"/>
    <p:sldLayoutId id="2147483683" r:id="rId24"/>
    <p:sldLayoutId id="2147483659" r:id="rId25"/>
    <p:sldLayoutId id="2147483660" r:id="rId26"/>
    <p:sldLayoutId id="2147483662" r:id="rId27"/>
    <p:sldLayoutId id="2147483663" r:id="rId28"/>
    <p:sldLayoutId id="2147483686" r:id="rId29"/>
    <p:sldLayoutId id="2147483685" r:id="rId30"/>
    <p:sldLayoutId id="2147483689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002F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uokavirasto.fi/tuet/maatalous/perusehdot/ehdollisuus/ehdollisuuden-opas/ehdollisuuden-opas-2023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7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Jätevesilietteiden </a:t>
            </a:r>
            <a:r>
              <a:rPr lang="fi-FI" dirty="0" smtClean="0"/>
              <a:t>käyttö (luonnos)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Jätevesilietteet on käsiteltävä ennen käyttöä</a:t>
            </a:r>
          </a:p>
          <a:p>
            <a:r>
              <a:rPr lang="fi-FI" dirty="0" smtClean="0"/>
              <a:t>Suurin </a:t>
            </a:r>
            <a:r>
              <a:rPr lang="fi-FI" dirty="0" smtClean="0"/>
              <a:t>sallittu levitysmäärä </a:t>
            </a:r>
            <a:r>
              <a:rPr lang="fi-FI" dirty="0" smtClean="0"/>
              <a:t>2200 </a:t>
            </a:r>
            <a:r>
              <a:rPr lang="fi-FI" dirty="0" smtClean="0"/>
              <a:t>kg kuiva-ainetta </a:t>
            </a:r>
            <a:r>
              <a:rPr lang="fi-FI" dirty="0" smtClean="0"/>
              <a:t>hehtaarille vuodessa tai 11000 kg kuiva-ainetta hehtaarille viiden vuoden aikana</a:t>
            </a:r>
          </a:p>
          <a:p>
            <a:r>
              <a:rPr lang="fi-FI" dirty="0" smtClean="0"/>
              <a:t>Käytön varoaika maa- ja elintarviketaloudessa </a:t>
            </a:r>
            <a:r>
              <a:rPr lang="fi-FI" dirty="0" smtClean="0"/>
              <a:t>elintarvikkeille ja </a:t>
            </a:r>
            <a:r>
              <a:rPr lang="fi-FI" dirty="0" smtClean="0"/>
              <a:t>rehuille kaksi vuotta (tällä hetkellä 2-5 vuotta)</a:t>
            </a:r>
            <a:endParaRPr lang="fi-FI" dirty="0" smtClean="0"/>
          </a:p>
          <a:p>
            <a:pPr lvl="1"/>
            <a:r>
              <a:rPr lang="fi-FI" sz="2200" dirty="0" smtClean="0"/>
              <a:t>Varoaikana viljelymaalla, jolle on levitetty käsiteltyä jätevesilietettä ei saa viljellä kasveja, </a:t>
            </a:r>
            <a:r>
              <a:rPr lang="fi-FI" sz="2200" dirty="0"/>
              <a:t>jotka syödään tuoreena tai niiden syötävät osat tai syötäväksi tarkoitetut osat voivat olla välittömässä kosketuksessa maahan. Varoaika ei koske sokerijuurikasta.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22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Jätevesilietteiden käyttö (luonnos)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11</a:t>
            </a:fld>
            <a:endParaRPr lang="fi-FI" dirty="0"/>
          </a:p>
        </p:txBody>
      </p:sp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03709"/>
              </p:ext>
            </p:extLst>
          </p:nvPr>
        </p:nvGraphicFramePr>
        <p:xfrm>
          <a:off x="893313" y="2674987"/>
          <a:ext cx="541866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266661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0965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Alkuaine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Enimmäispitoisuus mg/kg kuiva-ainetta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157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Elohopea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0,2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439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Kadmium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0,5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214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Kromi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100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399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Kupari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100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24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Lyijy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60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43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Nikkeli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50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650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Sinkki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200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304015"/>
                  </a:ext>
                </a:extLst>
              </a:tr>
            </a:tbl>
          </a:graphicData>
        </a:graphic>
      </p:graphicFrame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539151" y="1756525"/>
            <a:ext cx="10515600" cy="4351338"/>
          </a:xfrm>
        </p:spPr>
        <p:txBody>
          <a:bodyPr/>
          <a:lstStyle/>
          <a:p>
            <a:r>
              <a:rPr lang="fi-FI" dirty="0" smtClean="0"/>
              <a:t>Suurimmat sallitut haitallisten aineiden enimmäispitoisuudet viljelymaalla, jolle levitetään jätevesilietettä.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619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Valvonnasta ja seuraamuksista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Lannoitevalmisteiden käyttöä valvotaan ensisijaisesti ehdollisuuden valvontana, jolloin seuraamukset kohdistuvat tukiin.</a:t>
            </a:r>
          </a:p>
          <a:p>
            <a:r>
              <a:rPr lang="fi-FI" dirty="0" smtClean="0"/>
              <a:t>Lainsäädäntö mahdollistaa myös sakkorangaistuksen, jolloin asia käsitellään rikosprosessin mukaisesti.</a:t>
            </a:r>
          </a:p>
          <a:p>
            <a:r>
              <a:rPr lang="fi-FI" dirty="0" smtClean="0"/>
              <a:t>Tiedostonpitovelvoitteen laiminlyönnistä Ruokavirasto voi määrätä seuraamusmaksun (300-5000€).</a:t>
            </a:r>
          </a:p>
          <a:p>
            <a:r>
              <a:rPr lang="fi-FI" dirty="0"/>
              <a:t>Lannoitevalmisteiden valmistajan sekä lannoitevalmisteita Euroopan unionin jäsenvaltioista tai sen ulkopuolisista maista tuovan on korvattava vahinko, joka lannoitevalmisteiden ammattikäytössä aiheutuu käyttäjälle siitä, että lannoitevalmiste ei täytä lannoitevalmisteasetuksessa taikka </a:t>
            </a:r>
            <a:r>
              <a:rPr lang="fi-FI" dirty="0" smtClean="0"/>
              <a:t>lannoitelaissa </a:t>
            </a:r>
            <a:r>
              <a:rPr lang="fi-FI" dirty="0"/>
              <a:t>säädettyjä </a:t>
            </a:r>
            <a:r>
              <a:rPr lang="fi-FI" dirty="0" smtClean="0"/>
              <a:t>vaatimuksia, ns. ankara vastuu.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410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4400" dirty="0" smtClean="0"/>
              <a:t>Kiitos!</a:t>
            </a:r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Titta Berlin</a:t>
            </a:r>
          </a:p>
          <a:p>
            <a:r>
              <a:rPr lang="fi-FI" dirty="0" smtClean="0"/>
              <a:t>MMM, Ruokaosasto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14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Kierrätyslannoitteiden käytön lainsäädäntö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6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Lannoitevalmisteiden käyttöä koskeva lainsäädäntö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Lannoitelaki </a:t>
            </a:r>
            <a:r>
              <a:rPr lang="fi-FI" sz="3200" dirty="0" smtClean="0"/>
              <a:t>711/2022 </a:t>
            </a:r>
            <a:endParaRPr lang="fi-FI" sz="3200" dirty="0" smtClean="0"/>
          </a:p>
          <a:p>
            <a:pPr lvl="1"/>
            <a:r>
              <a:rPr lang="fi-FI" sz="2800" dirty="0" smtClean="0"/>
              <a:t>Ensisijaisesti vaatimukset koskevat valmistusta ja lannoitevalmisteiden laatua</a:t>
            </a:r>
            <a:endParaRPr lang="fi-FI" sz="2800" dirty="0" smtClean="0"/>
          </a:p>
          <a:p>
            <a:pPr lvl="1"/>
            <a:r>
              <a:rPr lang="fi-FI" sz="2800" dirty="0" smtClean="0"/>
              <a:t>Lain nojalla annettava laatuasetus vielä valmistelussa, voimaan tämän vuoden aikana.</a:t>
            </a:r>
            <a:endParaRPr lang="fi-FI" sz="2800" dirty="0" smtClean="0"/>
          </a:p>
          <a:p>
            <a:r>
              <a:rPr lang="fi-FI" sz="3200" dirty="0" smtClean="0"/>
              <a:t>Fosforiasetus 64/2023</a:t>
            </a:r>
          </a:p>
          <a:p>
            <a:r>
              <a:rPr lang="fi-FI" sz="3200" dirty="0" smtClean="0"/>
              <a:t>Nitraattiasetus 1250/2014</a:t>
            </a:r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094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Lannoitevalmisteet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Lannoitevalmisteita koskee kaksi eri lainsäädäntöä, joista valmistaja voi valita kumpaa noudattaa</a:t>
            </a:r>
          </a:p>
          <a:p>
            <a:pPr lvl="1"/>
            <a:r>
              <a:rPr lang="fi-FI" dirty="0"/>
              <a:t>EU:n lannoitevalmisteasetus -&gt; CE-merkitty </a:t>
            </a:r>
            <a:r>
              <a:rPr lang="fi-FI" dirty="0" smtClean="0"/>
              <a:t>lannoitevalmiste</a:t>
            </a:r>
            <a:endParaRPr lang="fi-FI" dirty="0"/>
          </a:p>
          <a:p>
            <a:pPr lvl="1"/>
            <a:r>
              <a:rPr lang="fi-FI" dirty="0"/>
              <a:t>Kansallinen lannoitelaki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pakkausmerkinnät</a:t>
            </a:r>
          </a:p>
          <a:p>
            <a:r>
              <a:rPr lang="fi-FI" dirty="0" smtClean="0"/>
              <a:t>Lannoitevalmisteluokkia</a:t>
            </a:r>
          </a:p>
          <a:p>
            <a:pPr lvl="1"/>
            <a:r>
              <a:rPr lang="fi-FI" dirty="0" smtClean="0"/>
              <a:t>Epäorgaaniset ja orgaaniset lannoitteet sekä orgaaniset kivennäislannoitteet </a:t>
            </a:r>
          </a:p>
          <a:p>
            <a:pPr lvl="1"/>
            <a:r>
              <a:rPr lang="fi-FI" dirty="0" smtClean="0"/>
              <a:t>Kalkitusaineet, louhitut ja teollisuuden sivutuotekalkit </a:t>
            </a:r>
          </a:p>
          <a:p>
            <a:pPr lvl="1"/>
            <a:r>
              <a:rPr lang="fi-FI" dirty="0" smtClean="0"/>
              <a:t>Orgaaniset ja epäorgaaniset maanparannusaineet, voivat sisältää ravinteita käytön kannalta typpeä ja fosforia merkittäviäkin määriä</a:t>
            </a:r>
          </a:p>
          <a:p>
            <a:pPr lvl="1"/>
            <a:r>
              <a:rPr lang="fi-FI" dirty="0" smtClean="0"/>
              <a:t>Kasvualustat </a:t>
            </a:r>
          </a:p>
          <a:p>
            <a:pPr lvl="1"/>
            <a:r>
              <a:rPr lang="fi-FI" dirty="0" smtClean="0"/>
              <a:t>Biostimulantit</a:t>
            </a:r>
            <a:r>
              <a:rPr lang="fi-FI" dirty="0"/>
              <a:t>, parantavat </a:t>
            </a:r>
            <a:r>
              <a:rPr lang="fi-FI" dirty="0" smtClean="0"/>
              <a:t>ravinteiden </a:t>
            </a:r>
            <a:r>
              <a:rPr lang="fi-FI" dirty="0"/>
              <a:t>hyväksikäytön </a:t>
            </a:r>
            <a:r>
              <a:rPr lang="fi-FI" dirty="0" smtClean="0"/>
              <a:t>tehokkuutta, stressin kestävyyttä (esim. kuivuus), laatuominaisuuksia </a:t>
            </a:r>
            <a:r>
              <a:rPr lang="fi-FI" dirty="0"/>
              <a:t>tai maaperään tai </a:t>
            </a:r>
            <a:r>
              <a:rPr lang="fi-FI" dirty="0" err="1"/>
              <a:t>ritsosfääriin</a:t>
            </a:r>
            <a:r>
              <a:rPr lang="fi-FI" dirty="0"/>
              <a:t> sitoutuneiden ravinteiden </a:t>
            </a:r>
            <a:r>
              <a:rPr lang="fi-FI" dirty="0" smtClean="0"/>
              <a:t>saatavuutta</a:t>
            </a:r>
            <a:endParaRPr lang="fi-FI" dirty="0"/>
          </a:p>
          <a:p>
            <a:pPr lvl="1"/>
            <a:r>
              <a:rPr lang="fi-FI" dirty="0" smtClean="0"/>
              <a:t>lannoitevalmisteiden seokset, edellisten luokkien seoksia.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9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Ravinteiden ilmoitustapa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Pääravinteita N, P, K, </a:t>
            </a:r>
            <a:r>
              <a:rPr lang="fi-FI" dirty="0" err="1" smtClean="0"/>
              <a:t>Ca</a:t>
            </a:r>
            <a:r>
              <a:rPr lang="fi-FI" dirty="0" smtClean="0"/>
              <a:t>, Mg, S, Na</a:t>
            </a:r>
          </a:p>
          <a:p>
            <a:r>
              <a:rPr lang="fi-FI" dirty="0" smtClean="0"/>
              <a:t>Kansallisissa lannoitteissa aina alkuaineina</a:t>
            </a:r>
          </a:p>
          <a:p>
            <a:r>
              <a:rPr lang="fi-FI" dirty="0" smtClean="0"/>
              <a:t>Kokonaispitoisuus ja liukoinen pitoisuus</a:t>
            </a:r>
          </a:p>
          <a:p>
            <a:r>
              <a:rPr lang="fi-FI" dirty="0" smtClean="0"/>
              <a:t>CE-merkityissä voi kuitenkin olla myös oksidimerkintöjä, erityisesti jos ne tulevat muualta EU:sta</a:t>
            </a:r>
          </a:p>
          <a:p>
            <a:pPr lvl="1"/>
            <a:r>
              <a:rPr lang="fi-FI" dirty="0"/>
              <a:t>fosfori (P) = fosforipentoksidi (P</a:t>
            </a:r>
            <a:r>
              <a:rPr lang="fi-FI" sz="1400" dirty="0"/>
              <a:t>2</a:t>
            </a:r>
            <a:r>
              <a:rPr lang="fi-FI" dirty="0"/>
              <a:t>O</a:t>
            </a:r>
            <a:r>
              <a:rPr lang="fi-FI" sz="1400" dirty="0"/>
              <a:t>5</a:t>
            </a:r>
            <a:r>
              <a:rPr lang="fi-FI" dirty="0"/>
              <a:t>) × </a:t>
            </a:r>
            <a:r>
              <a:rPr lang="fi-FI" dirty="0" smtClean="0"/>
              <a:t>0,436 eli jos P = 3,0 % niin P</a:t>
            </a:r>
            <a:r>
              <a:rPr lang="fi-FI" sz="1200" dirty="0" smtClean="0"/>
              <a:t>2</a:t>
            </a:r>
            <a:r>
              <a:rPr lang="fi-FI" dirty="0" smtClean="0"/>
              <a:t>O</a:t>
            </a:r>
            <a:r>
              <a:rPr lang="fi-FI" sz="1200" dirty="0" smtClean="0"/>
              <a:t>5 </a:t>
            </a:r>
            <a:r>
              <a:rPr lang="fi-FI" dirty="0" smtClean="0"/>
              <a:t> = 6,9 %</a:t>
            </a:r>
            <a:endParaRPr lang="fi-FI" dirty="0"/>
          </a:p>
          <a:p>
            <a:pPr lvl="1"/>
            <a:r>
              <a:rPr lang="fi-FI" dirty="0"/>
              <a:t>kalium (K) = kaliumoksidi (K</a:t>
            </a:r>
            <a:r>
              <a:rPr lang="fi-FI" sz="1400" dirty="0"/>
              <a:t>2</a:t>
            </a:r>
            <a:r>
              <a:rPr lang="fi-FI" dirty="0"/>
              <a:t>O) × 0,830</a:t>
            </a:r>
          </a:p>
          <a:p>
            <a:pPr lvl="1"/>
            <a:r>
              <a:rPr lang="fi-FI" dirty="0"/>
              <a:t>kalsium (</a:t>
            </a:r>
            <a:r>
              <a:rPr lang="fi-FI" dirty="0" err="1"/>
              <a:t>Ca</a:t>
            </a:r>
            <a:r>
              <a:rPr lang="fi-FI" dirty="0"/>
              <a:t>) = kalsiumoksidi (</a:t>
            </a:r>
            <a:r>
              <a:rPr lang="fi-FI" dirty="0" err="1"/>
              <a:t>CaO</a:t>
            </a:r>
            <a:r>
              <a:rPr lang="fi-FI" dirty="0"/>
              <a:t>) × 0,715</a:t>
            </a:r>
          </a:p>
          <a:p>
            <a:pPr lvl="1"/>
            <a:r>
              <a:rPr lang="fi-FI" dirty="0"/>
              <a:t>magnesium (Mg) = magnesiumoksidi (</a:t>
            </a:r>
            <a:r>
              <a:rPr lang="fi-FI" dirty="0" err="1"/>
              <a:t>MgO</a:t>
            </a:r>
            <a:r>
              <a:rPr lang="fi-FI" dirty="0"/>
              <a:t>) × 0,603</a:t>
            </a:r>
          </a:p>
          <a:p>
            <a:pPr lvl="1"/>
            <a:r>
              <a:rPr lang="fi-FI" dirty="0"/>
              <a:t>natrium (Na) = natriumoksidi (Na</a:t>
            </a:r>
            <a:r>
              <a:rPr lang="fi-FI" sz="1400" dirty="0"/>
              <a:t>2</a:t>
            </a:r>
            <a:r>
              <a:rPr lang="fi-FI" dirty="0"/>
              <a:t>O) × 0,742</a:t>
            </a:r>
          </a:p>
          <a:p>
            <a:pPr lvl="1"/>
            <a:r>
              <a:rPr lang="fi-FI" dirty="0"/>
              <a:t>rikki (S) = rikkitrioksidi (SO</a:t>
            </a:r>
            <a:r>
              <a:rPr lang="fi-FI" sz="1400" dirty="0"/>
              <a:t>3</a:t>
            </a:r>
            <a:r>
              <a:rPr lang="fi-FI" dirty="0"/>
              <a:t>) × 0,400.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197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Merkintävaatimuksista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Lannoitevalmisteiden valmistuksessa käytetyt ainesosat, joita on yli 5 %, on kerrottava tuoteselosteessa aiempaa tarkemmin</a:t>
            </a:r>
          </a:p>
          <a:p>
            <a:r>
              <a:rPr lang="fi-FI" dirty="0" smtClean="0"/>
              <a:t>Ruokavirasto hyväksyy kaikki ainesosat, joita saa käyttää valmistuksessa</a:t>
            </a:r>
          </a:p>
          <a:p>
            <a:r>
              <a:rPr lang="fi-FI" dirty="0" smtClean="0"/>
              <a:t>Riittävät tiedot ravinteista ja muista ominaisuuksista</a:t>
            </a:r>
          </a:p>
          <a:p>
            <a:r>
              <a:rPr lang="fi-FI" dirty="0" smtClean="0"/>
              <a:t>Käyttöohjeet, joissa huomioitava mahdolliset rajoitukset</a:t>
            </a:r>
          </a:p>
          <a:p>
            <a:r>
              <a:rPr lang="fi-FI" dirty="0" smtClean="0"/>
              <a:t>Valmisteilla tuoteselosteiden osittaista digitalisointia koskeva EU-asetus</a:t>
            </a:r>
          </a:p>
          <a:p>
            <a:pPr lvl="1"/>
            <a:r>
              <a:rPr lang="fi-FI" dirty="0" smtClean="0"/>
              <a:t>Koskee CE-merkittyjä lannoitevalmisteita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361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Nitraattiasetus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Varastointia, käyttöä ja kirjanpitoa koskevia säännöksiä</a:t>
            </a:r>
          </a:p>
          <a:p>
            <a:r>
              <a:rPr lang="fi-FI" dirty="0"/>
              <a:t>Lannan ja orgaanisten lannoitevalmisteiden levittäminen pellolle on </a:t>
            </a:r>
            <a:r>
              <a:rPr lang="fi-FI" dirty="0" smtClean="0"/>
              <a:t>pääsääntöisesti kielletty </a:t>
            </a:r>
            <a:r>
              <a:rPr lang="fi-FI" dirty="0"/>
              <a:t>marraskuun alusta maaliskuun loppuun </a:t>
            </a:r>
            <a:endParaRPr lang="fi-FI" dirty="0" smtClean="0"/>
          </a:p>
          <a:p>
            <a:r>
              <a:rPr lang="fi-FI" dirty="0" smtClean="0"/>
              <a:t>Liukoisen </a:t>
            </a:r>
            <a:r>
              <a:rPr lang="fi-FI" dirty="0"/>
              <a:t>typen vuotuiset enimmäiskäyttömäärät (kg/ha)</a:t>
            </a:r>
          </a:p>
          <a:p>
            <a:r>
              <a:rPr lang="fi-FI" dirty="0" smtClean="0"/>
              <a:t>Tuotantoeläinten </a:t>
            </a:r>
            <a:r>
              <a:rPr lang="fi-FI" dirty="0"/>
              <a:t>lannassa ja lantaa sisältävissä orgaanisissa lannoitevalmisteissa vuosittain levitettävä kokonaistypen määrä saa olla </a:t>
            </a:r>
            <a:r>
              <a:rPr lang="fi-FI" dirty="0" smtClean="0"/>
              <a:t>enintään 170kg/ha/kalenterivuosi</a:t>
            </a:r>
          </a:p>
          <a:p>
            <a:r>
              <a:rPr lang="fi-FI" dirty="0" smtClean="0"/>
              <a:t>Lanta-analyysi (5 vuoden välein) ja taulukkoarvot lannoituksen suunnittelun pohjana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822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Fosforiasetus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Kokonaisfosforin vuotuiset </a:t>
            </a:r>
            <a:r>
              <a:rPr lang="fi-FI" dirty="0"/>
              <a:t>enimmäiskäyttömäärät (kg/ha)</a:t>
            </a:r>
          </a:p>
          <a:p>
            <a:r>
              <a:rPr lang="fi-FI" dirty="0"/>
              <a:t>Fosforilannoitus on toteutettava kasvulohkokohtaisesti kasvin, satotason ja maan viljavuusluokan </a:t>
            </a:r>
            <a:r>
              <a:rPr lang="fi-FI" dirty="0" smtClean="0"/>
              <a:t>perusteella</a:t>
            </a:r>
          </a:p>
          <a:p>
            <a:r>
              <a:rPr lang="fi-FI" dirty="0"/>
              <a:t>Kipsin ja rakennekalkin sisältämää fosforia ei oteta </a:t>
            </a:r>
            <a:r>
              <a:rPr lang="fi-FI" dirty="0" smtClean="0"/>
              <a:t>huomioon</a:t>
            </a:r>
          </a:p>
          <a:p>
            <a:r>
              <a:rPr lang="fi-FI" dirty="0"/>
              <a:t>Satotasokorjaus (</a:t>
            </a:r>
            <a:r>
              <a:rPr lang="fi-FI" dirty="0" smtClean="0"/>
              <a:t>3-6 kg) </a:t>
            </a:r>
            <a:r>
              <a:rPr lang="fi-FI" dirty="0" smtClean="0"/>
              <a:t>viljoille ja öljykasveille</a:t>
            </a:r>
          </a:p>
          <a:p>
            <a:r>
              <a:rPr lang="fi-FI" dirty="0"/>
              <a:t>Fosforilannoituksen vuosittaisesta enimmäiskäyttömäärästä voidaan </a:t>
            </a:r>
            <a:r>
              <a:rPr lang="fi-FI" dirty="0" smtClean="0"/>
              <a:t>poiketa</a:t>
            </a:r>
            <a:r>
              <a:rPr lang="fi-FI" dirty="0"/>
              <a:t>, jos sovelletaan fosforintasausta. </a:t>
            </a:r>
            <a:endParaRPr lang="fi-FI" dirty="0" smtClean="0"/>
          </a:p>
          <a:p>
            <a:r>
              <a:rPr lang="fi-FI" dirty="0" smtClean="0"/>
              <a:t>Kirjanpito käyttömääristä, ajankohdasta ja satotasoista</a:t>
            </a:r>
          </a:p>
          <a:p>
            <a:r>
              <a:rPr lang="fi-FI" dirty="0" smtClean="0"/>
              <a:t>Ehdollisuuden opas </a:t>
            </a:r>
            <a:r>
              <a:rPr lang="fi-FI" dirty="0"/>
              <a:t>(Ruokavirasto</a:t>
            </a:r>
            <a:r>
              <a:rPr lang="fi-FI" dirty="0" smtClean="0"/>
              <a:t>), lannoitus kohta 3.5: </a:t>
            </a:r>
            <a:r>
              <a:rPr lang="fi-FI" dirty="0">
                <a:hlinkClick r:id="rId2"/>
              </a:rPr>
              <a:t>https://www.ruokavirasto.fi/tuet/maatalous/perusehdot/ehdollisuus/ehdollisuuden-opas/ehdollisuuden-opas-2023</a:t>
            </a:r>
            <a:r>
              <a:rPr lang="fi-FI" dirty="0" smtClean="0">
                <a:hlinkClick r:id="rId2"/>
              </a:rPr>
              <a:t>/</a:t>
            </a: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454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Lannoitevalmisteiden ja lannan </a:t>
            </a:r>
            <a:r>
              <a:rPr lang="fi-FI" dirty="0" smtClean="0"/>
              <a:t>käyttö (luonnos)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Käsittelemätöntä lantaa saa </a:t>
            </a:r>
            <a:r>
              <a:rPr lang="fi-FI" dirty="0" smtClean="0"/>
              <a:t>käyttää ainoastaan maa- ja </a:t>
            </a:r>
            <a:r>
              <a:rPr lang="fi-FI" dirty="0" smtClean="0"/>
              <a:t>puutarhataloudessa</a:t>
            </a:r>
          </a:p>
          <a:p>
            <a:r>
              <a:rPr lang="fi-FI" dirty="0" smtClean="0"/>
              <a:t>Seleenin vuotuinen käyttömäärä ei saa ylittää 15 g hehtaarille vuodessa. Valmistajan on huomioitava rajoite lannoitevalmisteen sisällössä ja käyttöohjeissa.</a:t>
            </a:r>
          </a:p>
          <a:p>
            <a:r>
              <a:rPr lang="fi-FI" dirty="0" smtClean="0"/>
              <a:t>Kadmiumin vuotuinen hehtaarikohtainen kertymä vuodessa </a:t>
            </a:r>
            <a:r>
              <a:rPr lang="fi-FI" dirty="0" err="1" smtClean="0"/>
              <a:t>max</a:t>
            </a:r>
            <a:r>
              <a:rPr lang="fi-FI" dirty="0" smtClean="0"/>
              <a:t> 1,5 g </a:t>
            </a:r>
          </a:p>
          <a:p>
            <a:r>
              <a:rPr lang="fi-FI" dirty="0" smtClean="0"/>
              <a:t>Osa lannoitevalmisteista on jätettä. Käytölle on oltava joko poikkeus ympäristönsuojelulaissa tai ympäristölupa. Ympäristönsuojelulain poikkeus koskee jätevesilietteitä ja tuhkaa. </a:t>
            </a:r>
          </a:p>
          <a:p>
            <a:pPr lvl="1"/>
            <a:r>
              <a:rPr lang="fi-FI" dirty="0" smtClean="0"/>
              <a:t>Muussa tapauksessa valmistajan on haettava jätepohjaiselle lannoitevalmisteelle ns. </a:t>
            </a:r>
            <a:r>
              <a:rPr lang="fi-FI" dirty="0"/>
              <a:t>e</a:t>
            </a:r>
            <a:r>
              <a:rPr lang="fi-FI" dirty="0" smtClean="0"/>
              <a:t>i enää jätettä –status, jotta vapaudutaan ympäristölupavelvoitteesta. </a:t>
            </a:r>
          </a:p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537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MM_varipaletti">
      <a:dk1>
        <a:srgbClr val="000000"/>
      </a:dk1>
      <a:lt1>
        <a:srgbClr val="FFFFFF"/>
      </a:lt1>
      <a:dk2>
        <a:srgbClr val="002F5B"/>
      </a:dk2>
      <a:lt2>
        <a:srgbClr val="13A538"/>
      </a:lt2>
      <a:accent1>
        <a:srgbClr val="004982"/>
      </a:accent1>
      <a:accent2>
        <a:srgbClr val="89BD24"/>
      </a:accent2>
      <a:accent3>
        <a:srgbClr val="0061A7"/>
      </a:accent3>
      <a:accent4>
        <a:srgbClr val="13A538"/>
      </a:accent4>
      <a:accent5>
        <a:srgbClr val="D3D800"/>
      </a:accent5>
      <a:accent6>
        <a:srgbClr val="008F8B"/>
      </a:accent6>
      <a:hlink>
        <a:srgbClr val="0074BD"/>
      </a:hlink>
      <a:folHlink>
        <a:srgbClr val="0074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5248</TotalTime>
  <Words>676</Words>
  <Application>Microsoft Office PowerPoint</Application>
  <PresentationFormat>Laajakuva</PresentationFormat>
  <Paragraphs>101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Arial Regular</vt:lpstr>
      <vt:lpstr>Calibri</vt:lpstr>
      <vt:lpstr>Wingdings</vt:lpstr>
      <vt:lpstr>Office Theme</vt:lpstr>
      <vt:lpstr>PowerPoint-esitys</vt:lpstr>
      <vt:lpstr>Kierrätyslannoitteiden käytön lainsäädäntö</vt:lpstr>
      <vt:lpstr>Lannoitevalmisteiden käyttöä koskeva lainsäädäntö</vt:lpstr>
      <vt:lpstr>Lannoitevalmisteet</vt:lpstr>
      <vt:lpstr>Ravinteiden ilmoitustapa</vt:lpstr>
      <vt:lpstr>Merkintävaatimuksista</vt:lpstr>
      <vt:lpstr>Nitraattiasetus </vt:lpstr>
      <vt:lpstr>Fosforiasetus</vt:lpstr>
      <vt:lpstr>Lannoitevalmisteiden ja lannan käyttö (luonnos)</vt:lpstr>
      <vt:lpstr>Jätevesilietteiden käyttö (luonnos)</vt:lpstr>
      <vt:lpstr>Jätevesilietteiden käyttö (luonnos)</vt:lpstr>
      <vt:lpstr>Valvonnasta ja seuraamuksista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Berlin Titta (MMM)</cp:lastModifiedBy>
  <cp:revision>212</cp:revision>
  <cp:lastPrinted>2018-10-01T09:29:27Z</cp:lastPrinted>
  <dcterms:created xsi:type="dcterms:W3CDTF">2018-09-25T15:50:35Z</dcterms:created>
  <dcterms:modified xsi:type="dcterms:W3CDTF">2023-03-13T10:55:21Z</dcterms:modified>
</cp:coreProperties>
</file>