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5"/>
    <p:sldMasterId id="2147484069" r:id="rId6"/>
    <p:sldMasterId id="2147484043" r:id="rId7"/>
    <p:sldMasterId id="2147484095" r:id="rId8"/>
    <p:sldMasterId id="2147484114" r:id="rId9"/>
  </p:sldMasterIdLst>
  <p:notesMasterIdLst>
    <p:notesMasterId r:id="rId32"/>
  </p:notesMasterIdLst>
  <p:handoutMasterIdLst>
    <p:handoutMasterId r:id="rId33"/>
  </p:handoutMasterIdLst>
  <p:sldIdLst>
    <p:sldId id="362" r:id="rId10"/>
    <p:sldId id="370" r:id="rId11"/>
    <p:sldId id="369" r:id="rId12"/>
    <p:sldId id="415" r:id="rId13"/>
    <p:sldId id="380" r:id="rId14"/>
    <p:sldId id="452" r:id="rId15"/>
    <p:sldId id="367" r:id="rId16"/>
    <p:sldId id="438" r:id="rId17"/>
    <p:sldId id="374" r:id="rId18"/>
    <p:sldId id="448" r:id="rId19"/>
    <p:sldId id="442" r:id="rId20"/>
    <p:sldId id="372" r:id="rId21"/>
    <p:sldId id="377" r:id="rId22"/>
    <p:sldId id="382" r:id="rId23"/>
    <p:sldId id="373" r:id="rId24"/>
    <p:sldId id="439" r:id="rId25"/>
    <p:sldId id="366" r:id="rId26"/>
    <p:sldId id="437" r:id="rId27"/>
    <p:sldId id="413" r:id="rId28"/>
    <p:sldId id="444" r:id="rId29"/>
    <p:sldId id="451" r:id="rId30"/>
    <p:sldId id="445" r:id="rId31"/>
  </p:sldIdLst>
  <p:sldSz cx="12192000" cy="6858000"/>
  <p:notesSz cx="6858000"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FF6"/>
    <a:srgbClr val="F5F5F5"/>
    <a:srgbClr val="8AACC9"/>
    <a:srgbClr val="B1DFC5"/>
    <a:srgbClr val="F9F9F9"/>
    <a:srgbClr val="F4DBAD"/>
    <a:srgbClr val="FCC8C2"/>
    <a:srgbClr val="F89284"/>
    <a:srgbClr val="E8B75D"/>
    <a:srgbClr val="FF74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816BD-E6CA-4708-AC06-5952B2E218CE}" v="11" dt="2023-05-11T10:50:25.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104" d="100"/>
          <a:sy n="104" d="100"/>
        </p:scale>
        <p:origin x="774"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5/10/relationships/revisionInfo" Target="revisionInfo.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käheimonen Pirjo (ELY)" userId="3ea9b1f0-4572-44d8-81dd-81ff5fdf136b" providerId="ADAL" clId="{134816BD-E6CA-4708-AC06-5952B2E218CE}"/>
    <pc:docChg chg="undo custSel addSld delSld modSld sldOrd">
      <pc:chgData name="Ikäheimonen Pirjo (ELY)" userId="3ea9b1f0-4572-44d8-81dd-81ff5fdf136b" providerId="ADAL" clId="{134816BD-E6CA-4708-AC06-5952B2E218CE}" dt="2023-05-11T12:17:13.949" v="1807" actId="27636"/>
      <pc:docMkLst>
        <pc:docMk/>
      </pc:docMkLst>
      <pc:sldChg chg="modSp mod">
        <pc:chgData name="Ikäheimonen Pirjo (ELY)" userId="3ea9b1f0-4572-44d8-81dd-81ff5fdf136b" providerId="ADAL" clId="{134816BD-E6CA-4708-AC06-5952B2E218CE}" dt="2023-05-11T11:09:56.655" v="1599" actId="1076"/>
        <pc:sldMkLst>
          <pc:docMk/>
          <pc:sldMk cId="3189579536" sldId="362"/>
        </pc:sldMkLst>
        <pc:spChg chg="mod">
          <ac:chgData name="Ikäheimonen Pirjo (ELY)" userId="3ea9b1f0-4572-44d8-81dd-81ff5fdf136b" providerId="ADAL" clId="{134816BD-E6CA-4708-AC06-5952B2E218CE}" dt="2023-05-11T11:09:56.655" v="1599" actId="1076"/>
          <ac:spMkLst>
            <pc:docMk/>
            <pc:sldMk cId="3189579536" sldId="362"/>
            <ac:spMk id="2" creationId="{A7F16D52-8865-927C-5844-EEA224CD7E4B}"/>
          </ac:spMkLst>
        </pc:spChg>
      </pc:sldChg>
      <pc:sldChg chg="modSp mod">
        <pc:chgData name="Ikäheimonen Pirjo (ELY)" userId="3ea9b1f0-4572-44d8-81dd-81ff5fdf136b" providerId="ADAL" clId="{134816BD-E6CA-4708-AC06-5952B2E218CE}" dt="2023-05-11T12:11:10.848" v="1640" actId="20577"/>
        <pc:sldMkLst>
          <pc:docMk/>
          <pc:sldMk cId="494980474" sldId="369"/>
        </pc:sldMkLst>
        <pc:spChg chg="mod">
          <ac:chgData name="Ikäheimonen Pirjo (ELY)" userId="3ea9b1f0-4572-44d8-81dd-81ff5fdf136b" providerId="ADAL" clId="{134816BD-E6CA-4708-AC06-5952B2E218CE}" dt="2023-05-11T12:11:10.848" v="1640" actId="20577"/>
          <ac:spMkLst>
            <pc:docMk/>
            <pc:sldMk cId="494980474" sldId="369"/>
            <ac:spMk id="3" creationId="{25AE4AAA-B241-EFC4-4AB1-D9BC96D0D09F}"/>
          </ac:spMkLst>
        </pc:spChg>
      </pc:sldChg>
      <pc:sldChg chg="modSp mod">
        <pc:chgData name="Ikäheimonen Pirjo (ELY)" userId="3ea9b1f0-4572-44d8-81dd-81ff5fdf136b" providerId="ADAL" clId="{134816BD-E6CA-4708-AC06-5952B2E218CE}" dt="2023-05-11T10:57:27.313" v="1316" actId="27636"/>
        <pc:sldMkLst>
          <pc:docMk/>
          <pc:sldMk cId="1237044340" sldId="370"/>
        </pc:sldMkLst>
        <pc:spChg chg="mod">
          <ac:chgData name="Ikäheimonen Pirjo (ELY)" userId="3ea9b1f0-4572-44d8-81dd-81ff5fdf136b" providerId="ADAL" clId="{134816BD-E6CA-4708-AC06-5952B2E218CE}" dt="2023-05-11T10:57:27.313" v="1316" actId="27636"/>
          <ac:spMkLst>
            <pc:docMk/>
            <pc:sldMk cId="1237044340" sldId="370"/>
            <ac:spMk id="2" creationId="{C33E044D-ACBC-8D64-C9C4-260694180285}"/>
          </ac:spMkLst>
        </pc:spChg>
      </pc:sldChg>
      <pc:sldChg chg="addSp delSp modSp mod ord">
        <pc:chgData name="Ikäheimonen Pirjo (ELY)" userId="3ea9b1f0-4572-44d8-81dd-81ff5fdf136b" providerId="ADAL" clId="{134816BD-E6CA-4708-AC06-5952B2E218CE}" dt="2023-05-11T10:26:36.735" v="405" actId="1076"/>
        <pc:sldMkLst>
          <pc:docMk/>
          <pc:sldMk cId="49833684" sldId="373"/>
        </pc:sldMkLst>
        <pc:spChg chg="del">
          <ac:chgData name="Ikäheimonen Pirjo (ELY)" userId="3ea9b1f0-4572-44d8-81dd-81ff5fdf136b" providerId="ADAL" clId="{134816BD-E6CA-4708-AC06-5952B2E218CE}" dt="2023-05-11T10:26:00.993" v="397" actId="21"/>
          <ac:spMkLst>
            <pc:docMk/>
            <pc:sldMk cId="49833684" sldId="373"/>
            <ac:spMk id="2" creationId="{4C43E6A0-6BB1-CF25-DF1A-6A867931AA64}"/>
          </ac:spMkLst>
        </pc:spChg>
        <pc:spChg chg="mod">
          <ac:chgData name="Ikäheimonen Pirjo (ELY)" userId="3ea9b1f0-4572-44d8-81dd-81ff5fdf136b" providerId="ADAL" clId="{134816BD-E6CA-4708-AC06-5952B2E218CE}" dt="2023-05-11T10:24:40.827" v="383" actId="6549"/>
          <ac:spMkLst>
            <pc:docMk/>
            <pc:sldMk cId="49833684" sldId="373"/>
            <ac:spMk id="3" creationId="{C145F74D-7307-7A27-29A5-F9ECC04A6AE5}"/>
          </ac:spMkLst>
        </pc:spChg>
        <pc:spChg chg="mod">
          <ac:chgData name="Ikäheimonen Pirjo (ELY)" userId="3ea9b1f0-4572-44d8-81dd-81ff5fdf136b" providerId="ADAL" clId="{134816BD-E6CA-4708-AC06-5952B2E218CE}" dt="2023-05-11T10:25:27.766" v="392" actId="1076"/>
          <ac:spMkLst>
            <pc:docMk/>
            <pc:sldMk cId="49833684" sldId="373"/>
            <ac:spMk id="4" creationId="{A5D88214-8AC2-E372-A265-0BB87028C890}"/>
          </ac:spMkLst>
        </pc:spChg>
        <pc:spChg chg="mod">
          <ac:chgData name="Ikäheimonen Pirjo (ELY)" userId="3ea9b1f0-4572-44d8-81dd-81ff5fdf136b" providerId="ADAL" clId="{134816BD-E6CA-4708-AC06-5952B2E218CE}" dt="2023-05-11T10:25:33.886" v="393" actId="1076"/>
          <ac:spMkLst>
            <pc:docMk/>
            <pc:sldMk cId="49833684" sldId="373"/>
            <ac:spMk id="5" creationId="{F8D44779-35AA-88C7-C538-5697CE4AD99F}"/>
          </ac:spMkLst>
        </pc:spChg>
        <pc:spChg chg="mod">
          <ac:chgData name="Ikäheimonen Pirjo (ELY)" userId="3ea9b1f0-4572-44d8-81dd-81ff5fdf136b" providerId="ADAL" clId="{134816BD-E6CA-4708-AC06-5952B2E218CE}" dt="2023-05-11T10:25:53.222" v="396" actId="14100"/>
          <ac:spMkLst>
            <pc:docMk/>
            <pc:sldMk cId="49833684" sldId="373"/>
            <ac:spMk id="6" creationId="{7B685307-B669-1182-34C4-07958225254D}"/>
          </ac:spMkLst>
        </pc:spChg>
        <pc:picChg chg="add mod">
          <ac:chgData name="Ikäheimonen Pirjo (ELY)" userId="3ea9b1f0-4572-44d8-81dd-81ff5fdf136b" providerId="ADAL" clId="{134816BD-E6CA-4708-AC06-5952B2E218CE}" dt="2023-05-11T10:26:34.055" v="404" actId="1076"/>
          <ac:picMkLst>
            <pc:docMk/>
            <pc:sldMk cId="49833684" sldId="373"/>
            <ac:picMk id="7" creationId="{48A2564F-5222-E788-A553-029DDA05AAF1}"/>
          </ac:picMkLst>
        </pc:picChg>
        <pc:picChg chg="add mod">
          <ac:chgData name="Ikäheimonen Pirjo (ELY)" userId="3ea9b1f0-4572-44d8-81dd-81ff5fdf136b" providerId="ADAL" clId="{134816BD-E6CA-4708-AC06-5952B2E218CE}" dt="2023-05-11T10:26:36.735" v="405" actId="1076"/>
          <ac:picMkLst>
            <pc:docMk/>
            <pc:sldMk cId="49833684" sldId="373"/>
            <ac:picMk id="8" creationId="{BA7D807F-F64A-30A1-1ACD-B0E2CF5ED3DA}"/>
          </ac:picMkLst>
        </pc:picChg>
        <pc:picChg chg="mod">
          <ac:chgData name="Ikäheimonen Pirjo (ELY)" userId="3ea9b1f0-4572-44d8-81dd-81ff5fdf136b" providerId="ADAL" clId="{134816BD-E6CA-4708-AC06-5952B2E218CE}" dt="2023-05-11T10:25:47.814" v="395" actId="14100"/>
          <ac:picMkLst>
            <pc:docMk/>
            <pc:sldMk cId="49833684" sldId="373"/>
            <ac:picMk id="9" creationId="{B717B9E7-1EAA-913D-AC29-D7528395C6F7}"/>
          </ac:picMkLst>
        </pc:picChg>
      </pc:sldChg>
      <pc:sldChg chg="modSp mod">
        <pc:chgData name="Ikäheimonen Pirjo (ELY)" userId="3ea9b1f0-4572-44d8-81dd-81ff5fdf136b" providerId="ADAL" clId="{134816BD-E6CA-4708-AC06-5952B2E218CE}" dt="2023-05-11T12:12:46.122" v="1695" actId="6549"/>
        <pc:sldMkLst>
          <pc:docMk/>
          <pc:sldMk cId="1252515287" sldId="374"/>
        </pc:sldMkLst>
        <pc:spChg chg="mod">
          <ac:chgData name="Ikäheimonen Pirjo (ELY)" userId="3ea9b1f0-4572-44d8-81dd-81ff5fdf136b" providerId="ADAL" clId="{134816BD-E6CA-4708-AC06-5952B2E218CE}" dt="2023-05-11T12:12:46.122" v="1695" actId="6549"/>
          <ac:spMkLst>
            <pc:docMk/>
            <pc:sldMk cId="1252515287" sldId="374"/>
            <ac:spMk id="2" creationId="{53B8F252-8D9B-2537-800C-35560680D334}"/>
          </ac:spMkLst>
        </pc:spChg>
      </pc:sldChg>
      <pc:sldChg chg="delSp del mod">
        <pc:chgData name="Ikäheimonen Pirjo (ELY)" userId="3ea9b1f0-4572-44d8-81dd-81ff5fdf136b" providerId="ADAL" clId="{134816BD-E6CA-4708-AC06-5952B2E218CE}" dt="2023-05-11T10:27:00.467" v="406" actId="2696"/>
        <pc:sldMkLst>
          <pc:docMk/>
          <pc:sldMk cId="2643768723" sldId="375"/>
        </pc:sldMkLst>
        <pc:picChg chg="del">
          <ac:chgData name="Ikäheimonen Pirjo (ELY)" userId="3ea9b1f0-4572-44d8-81dd-81ff5fdf136b" providerId="ADAL" clId="{134816BD-E6CA-4708-AC06-5952B2E218CE}" dt="2023-05-11T10:24:53.897" v="385" actId="21"/>
          <ac:picMkLst>
            <pc:docMk/>
            <pc:sldMk cId="2643768723" sldId="375"/>
            <ac:picMk id="5" creationId="{0FBB75E9-C0D9-36A9-CCE0-953E5666345A}"/>
          </ac:picMkLst>
        </pc:picChg>
        <pc:picChg chg="del">
          <ac:chgData name="Ikäheimonen Pirjo (ELY)" userId="3ea9b1f0-4572-44d8-81dd-81ff5fdf136b" providerId="ADAL" clId="{134816BD-E6CA-4708-AC06-5952B2E218CE}" dt="2023-05-11T10:26:09.232" v="399" actId="21"/>
          <ac:picMkLst>
            <pc:docMk/>
            <pc:sldMk cId="2643768723" sldId="375"/>
            <ac:picMk id="6" creationId="{5DA9E0C0-8879-B7A2-11CA-5F051A97DDA1}"/>
          </ac:picMkLst>
        </pc:picChg>
      </pc:sldChg>
      <pc:sldChg chg="ord">
        <pc:chgData name="Ikäheimonen Pirjo (ELY)" userId="3ea9b1f0-4572-44d8-81dd-81ff5fdf136b" providerId="ADAL" clId="{134816BD-E6CA-4708-AC06-5952B2E218CE}" dt="2023-05-11T10:19:34.090" v="261"/>
        <pc:sldMkLst>
          <pc:docMk/>
          <pc:sldMk cId="1494914179" sldId="377"/>
        </pc:sldMkLst>
      </pc:sldChg>
      <pc:sldChg chg="modSp mod ord">
        <pc:chgData name="Ikäheimonen Pirjo (ELY)" userId="3ea9b1f0-4572-44d8-81dd-81ff5fdf136b" providerId="ADAL" clId="{134816BD-E6CA-4708-AC06-5952B2E218CE}" dt="2023-05-11T11:11:57.928" v="1601" actId="1076"/>
        <pc:sldMkLst>
          <pc:docMk/>
          <pc:sldMk cId="2441597790" sldId="380"/>
        </pc:sldMkLst>
        <pc:spChg chg="mod">
          <ac:chgData name="Ikäheimonen Pirjo (ELY)" userId="3ea9b1f0-4572-44d8-81dd-81ff5fdf136b" providerId="ADAL" clId="{134816BD-E6CA-4708-AC06-5952B2E218CE}" dt="2023-05-11T11:11:57.928" v="1601" actId="1076"/>
          <ac:spMkLst>
            <pc:docMk/>
            <pc:sldMk cId="2441597790" sldId="380"/>
            <ac:spMk id="2" creationId="{362C4C61-D78D-6714-9403-01F24D311B92}"/>
          </ac:spMkLst>
        </pc:spChg>
      </pc:sldChg>
      <pc:sldChg chg="modSp mod ord">
        <pc:chgData name="Ikäheimonen Pirjo (ELY)" userId="3ea9b1f0-4572-44d8-81dd-81ff5fdf136b" providerId="ADAL" clId="{134816BD-E6CA-4708-AC06-5952B2E218CE}" dt="2023-05-11T12:13:53.981" v="1710" actId="20577"/>
        <pc:sldMkLst>
          <pc:docMk/>
          <pc:sldMk cId="3262100190" sldId="382"/>
        </pc:sldMkLst>
        <pc:spChg chg="mod">
          <ac:chgData name="Ikäheimonen Pirjo (ELY)" userId="3ea9b1f0-4572-44d8-81dd-81ff5fdf136b" providerId="ADAL" clId="{134816BD-E6CA-4708-AC06-5952B2E218CE}" dt="2023-05-11T12:13:53.981" v="1710" actId="20577"/>
          <ac:spMkLst>
            <pc:docMk/>
            <pc:sldMk cId="3262100190" sldId="382"/>
            <ac:spMk id="2" creationId="{6F19E3B5-6153-1F0C-8E2A-B189A195FE16}"/>
          </ac:spMkLst>
        </pc:spChg>
      </pc:sldChg>
      <pc:sldChg chg="addSp modSp mod ord">
        <pc:chgData name="Ikäheimonen Pirjo (ELY)" userId="3ea9b1f0-4572-44d8-81dd-81ff5fdf136b" providerId="ADAL" clId="{134816BD-E6CA-4708-AC06-5952B2E218CE}" dt="2023-05-11T11:10:52.297" v="1600" actId="20577"/>
        <pc:sldMkLst>
          <pc:docMk/>
          <pc:sldMk cId="3362036473" sldId="415"/>
        </pc:sldMkLst>
        <pc:spChg chg="mod">
          <ac:chgData name="Ikäheimonen Pirjo (ELY)" userId="3ea9b1f0-4572-44d8-81dd-81ff5fdf136b" providerId="ADAL" clId="{134816BD-E6CA-4708-AC06-5952B2E218CE}" dt="2023-05-11T11:10:52.297" v="1600" actId="20577"/>
          <ac:spMkLst>
            <pc:docMk/>
            <pc:sldMk cId="3362036473" sldId="415"/>
            <ac:spMk id="4" creationId="{4731EEAE-E1E8-5EC7-1D8C-4A706BC10048}"/>
          </ac:spMkLst>
        </pc:spChg>
        <pc:picChg chg="mod">
          <ac:chgData name="Ikäheimonen Pirjo (ELY)" userId="3ea9b1f0-4572-44d8-81dd-81ff5fdf136b" providerId="ADAL" clId="{134816BD-E6CA-4708-AC06-5952B2E218CE}" dt="2023-05-11T10:50:41.578" v="1181" actId="1076"/>
          <ac:picMkLst>
            <pc:docMk/>
            <pc:sldMk cId="3362036473" sldId="415"/>
            <ac:picMk id="7" creationId="{CB8D9F53-8FB9-7E0B-34E9-FF628D8C79E4}"/>
          </ac:picMkLst>
        </pc:picChg>
        <pc:picChg chg="add mod">
          <ac:chgData name="Ikäheimonen Pirjo (ELY)" userId="3ea9b1f0-4572-44d8-81dd-81ff5fdf136b" providerId="ADAL" clId="{134816BD-E6CA-4708-AC06-5952B2E218CE}" dt="2023-05-11T10:50:25.816" v="1175" actId="1076"/>
          <ac:picMkLst>
            <pc:docMk/>
            <pc:sldMk cId="3362036473" sldId="415"/>
            <ac:picMk id="8" creationId="{59440127-CB41-B1BF-3F33-F425E1967329}"/>
          </ac:picMkLst>
        </pc:picChg>
      </pc:sldChg>
      <pc:sldChg chg="del">
        <pc:chgData name="Ikäheimonen Pirjo (ELY)" userId="3ea9b1f0-4572-44d8-81dd-81ff5fdf136b" providerId="ADAL" clId="{134816BD-E6CA-4708-AC06-5952B2E218CE}" dt="2023-05-11T10:52:02.954" v="1184" actId="2696"/>
        <pc:sldMkLst>
          <pc:docMk/>
          <pc:sldMk cId="1208521885" sldId="436"/>
        </pc:sldMkLst>
      </pc:sldChg>
      <pc:sldChg chg="del">
        <pc:chgData name="Ikäheimonen Pirjo (ELY)" userId="3ea9b1f0-4572-44d8-81dd-81ff5fdf136b" providerId="ADAL" clId="{134816BD-E6CA-4708-AC06-5952B2E218CE}" dt="2023-05-11T10:10:56.579" v="0" actId="47"/>
        <pc:sldMkLst>
          <pc:docMk/>
          <pc:sldMk cId="1308639186" sldId="440"/>
        </pc:sldMkLst>
      </pc:sldChg>
      <pc:sldChg chg="modSp mod">
        <pc:chgData name="Ikäheimonen Pirjo (ELY)" userId="3ea9b1f0-4572-44d8-81dd-81ff5fdf136b" providerId="ADAL" clId="{134816BD-E6CA-4708-AC06-5952B2E218CE}" dt="2023-05-11T11:25:58.687" v="1605" actId="27636"/>
        <pc:sldMkLst>
          <pc:docMk/>
          <pc:sldMk cId="527731497" sldId="442"/>
        </pc:sldMkLst>
        <pc:spChg chg="mod">
          <ac:chgData name="Ikäheimonen Pirjo (ELY)" userId="3ea9b1f0-4572-44d8-81dd-81ff5fdf136b" providerId="ADAL" clId="{134816BD-E6CA-4708-AC06-5952B2E218CE}" dt="2023-05-11T11:25:58.687" v="1605" actId="27636"/>
          <ac:spMkLst>
            <pc:docMk/>
            <pc:sldMk cId="527731497" sldId="442"/>
            <ac:spMk id="2" creationId="{4D8F923A-3E43-6BEA-7EEC-AB7563419011}"/>
          </ac:spMkLst>
        </pc:spChg>
      </pc:sldChg>
      <pc:sldChg chg="modSp mod">
        <pc:chgData name="Ikäheimonen Pirjo (ELY)" userId="3ea9b1f0-4572-44d8-81dd-81ff5fdf136b" providerId="ADAL" clId="{134816BD-E6CA-4708-AC06-5952B2E218CE}" dt="2023-05-11T12:15:40.255" v="1801" actId="27636"/>
        <pc:sldMkLst>
          <pc:docMk/>
          <pc:sldMk cId="3331453114" sldId="444"/>
        </pc:sldMkLst>
        <pc:spChg chg="mod">
          <ac:chgData name="Ikäheimonen Pirjo (ELY)" userId="3ea9b1f0-4572-44d8-81dd-81ff5fdf136b" providerId="ADAL" clId="{134816BD-E6CA-4708-AC06-5952B2E218CE}" dt="2023-05-11T12:15:40.255" v="1801" actId="27636"/>
          <ac:spMkLst>
            <pc:docMk/>
            <pc:sldMk cId="3331453114" sldId="444"/>
            <ac:spMk id="2" creationId="{31583053-31BD-772C-AF8C-70DEE8A37192}"/>
          </ac:spMkLst>
        </pc:spChg>
      </pc:sldChg>
      <pc:sldChg chg="modSp mod">
        <pc:chgData name="Ikäheimonen Pirjo (ELY)" userId="3ea9b1f0-4572-44d8-81dd-81ff5fdf136b" providerId="ADAL" clId="{134816BD-E6CA-4708-AC06-5952B2E218CE}" dt="2023-05-11T12:17:13.949" v="1807" actId="27636"/>
        <pc:sldMkLst>
          <pc:docMk/>
          <pc:sldMk cId="3788443559" sldId="445"/>
        </pc:sldMkLst>
        <pc:spChg chg="mod">
          <ac:chgData name="Ikäheimonen Pirjo (ELY)" userId="3ea9b1f0-4572-44d8-81dd-81ff5fdf136b" providerId="ADAL" clId="{134816BD-E6CA-4708-AC06-5952B2E218CE}" dt="2023-05-11T12:17:13.949" v="1807" actId="27636"/>
          <ac:spMkLst>
            <pc:docMk/>
            <pc:sldMk cId="3788443559" sldId="445"/>
            <ac:spMk id="2" creationId="{0F465154-55CA-E2A4-9B87-3E4878260AA5}"/>
          </ac:spMkLst>
        </pc:spChg>
        <pc:spChg chg="mod">
          <ac:chgData name="Ikäheimonen Pirjo (ELY)" userId="3ea9b1f0-4572-44d8-81dd-81ff5fdf136b" providerId="ADAL" clId="{134816BD-E6CA-4708-AC06-5952B2E218CE}" dt="2023-05-11T12:17:10.791" v="1805" actId="1076"/>
          <ac:spMkLst>
            <pc:docMk/>
            <pc:sldMk cId="3788443559" sldId="445"/>
            <ac:spMk id="3" creationId="{BC363030-7F05-4FF2-854A-FD699B6BB6FD}"/>
          </ac:spMkLst>
        </pc:spChg>
      </pc:sldChg>
      <pc:sldChg chg="modSp del mod">
        <pc:chgData name="Ikäheimonen Pirjo (ELY)" userId="3ea9b1f0-4572-44d8-81dd-81ff5fdf136b" providerId="ADAL" clId="{134816BD-E6CA-4708-AC06-5952B2E218CE}" dt="2023-05-11T12:04:15.534" v="1611" actId="2696"/>
        <pc:sldMkLst>
          <pc:docMk/>
          <pc:sldMk cId="3554057083" sldId="446"/>
        </pc:sldMkLst>
        <pc:spChg chg="mod">
          <ac:chgData name="Ikäheimonen Pirjo (ELY)" userId="3ea9b1f0-4572-44d8-81dd-81ff5fdf136b" providerId="ADAL" clId="{134816BD-E6CA-4708-AC06-5952B2E218CE}" dt="2023-05-11T12:03:57.423" v="1607" actId="27636"/>
          <ac:spMkLst>
            <pc:docMk/>
            <pc:sldMk cId="3554057083" sldId="446"/>
            <ac:spMk id="2" creationId="{E9064D3A-AA7F-904D-0A6D-8A84ACC17BAC}"/>
          </ac:spMkLst>
        </pc:spChg>
      </pc:sldChg>
      <pc:sldChg chg="del">
        <pc:chgData name="Ikäheimonen Pirjo (ELY)" userId="3ea9b1f0-4572-44d8-81dd-81ff5fdf136b" providerId="ADAL" clId="{134816BD-E6CA-4708-AC06-5952B2E218CE}" dt="2023-05-11T10:11:43.562" v="1" actId="2696"/>
        <pc:sldMkLst>
          <pc:docMk/>
          <pc:sldMk cId="2983961971" sldId="447"/>
        </pc:sldMkLst>
      </pc:sldChg>
      <pc:sldChg chg="modSp mod">
        <pc:chgData name="Ikäheimonen Pirjo (ELY)" userId="3ea9b1f0-4572-44d8-81dd-81ff5fdf136b" providerId="ADAL" clId="{134816BD-E6CA-4708-AC06-5952B2E218CE}" dt="2023-05-11T12:05:38.297" v="1622" actId="14100"/>
        <pc:sldMkLst>
          <pc:docMk/>
          <pc:sldMk cId="3787498540" sldId="448"/>
        </pc:sldMkLst>
        <pc:spChg chg="mod">
          <ac:chgData name="Ikäheimonen Pirjo (ELY)" userId="3ea9b1f0-4572-44d8-81dd-81ff5fdf136b" providerId="ADAL" clId="{134816BD-E6CA-4708-AC06-5952B2E218CE}" dt="2023-05-11T12:05:38.297" v="1622" actId="14100"/>
          <ac:spMkLst>
            <pc:docMk/>
            <pc:sldMk cId="3787498540" sldId="448"/>
            <ac:spMk id="2" creationId="{987FC866-9021-9011-4ED9-56F920848218}"/>
          </ac:spMkLst>
        </pc:spChg>
      </pc:sldChg>
      <pc:sldChg chg="del">
        <pc:chgData name="Ikäheimonen Pirjo (ELY)" userId="3ea9b1f0-4572-44d8-81dd-81ff5fdf136b" providerId="ADAL" clId="{134816BD-E6CA-4708-AC06-5952B2E218CE}" dt="2023-05-11T10:11:57.169" v="3" actId="2696"/>
        <pc:sldMkLst>
          <pc:docMk/>
          <pc:sldMk cId="1723607554" sldId="449"/>
        </pc:sldMkLst>
      </pc:sldChg>
      <pc:sldChg chg="del">
        <pc:chgData name="Ikäheimonen Pirjo (ELY)" userId="3ea9b1f0-4572-44d8-81dd-81ff5fdf136b" providerId="ADAL" clId="{134816BD-E6CA-4708-AC06-5952B2E218CE}" dt="2023-05-11T10:11:47.996" v="2" actId="2696"/>
        <pc:sldMkLst>
          <pc:docMk/>
          <pc:sldMk cId="2689581453" sldId="450"/>
        </pc:sldMkLst>
      </pc:sldChg>
      <pc:sldChg chg="ord">
        <pc:chgData name="Ikäheimonen Pirjo (ELY)" userId="3ea9b1f0-4572-44d8-81dd-81ff5fdf136b" providerId="ADAL" clId="{134816BD-E6CA-4708-AC06-5952B2E218CE}" dt="2023-05-11T12:16:58.880" v="1804"/>
        <pc:sldMkLst>
          <pc:docMk/>
          <pc:sldMk cId="3335826248" sldId="451"/>
        </pc:sldMkLst>
      </pc:sldChg>
      <pc:sldChg chg="del">
        <pc:chgData name="Ikäheimonen Pirjo (ELY)" userId="3ea9b1f0-4572-44d8-81dd-81ff5fdf136b" providerId="ADAL" clId="{134816BD-E6CA-4708-AC06-5952B2E218CE}" dt="2023-05-11T10:19:10.276" v="259" actId="2696"/>
        <pc:sldMkLst>
          <pc:docMk/>
          <pc:sldMk cId="358438085" sldId="452"/>
        </pc:sldMkLst>
      </pc:sldChg>
      <pc:sldChg chg="modSp new mod">
        <pc:chgData name="Ikäheimonen Pirjo (ELY)" userId="3ea9b1f0-4572-44d8-81dd-81ff5fdf136b" providerId="ADAL" clId="{134816BD-E6CA-4708-AC06-5952B2E218CE}" dt="2023-05-11T11:07:06.523" v="1572" actId="6549"/>
        <pc:sldMkLst>
          <pc:docMk/>
          <pc:sldMk cId="2716867447" sldId="452"/>
        </pc:sldMkLst>
        <pc:spChg chg="mod">
          <ac:chgData name="Ikäheimonen Pirjo (ELY)" userId="3ea9b1f0-4572-44d8-81dd-81ff5fdf136b" providerId="ADAL" clId="{134816BD-E6CA-4708-AC06-5952B2E218CE}" dt="2023-05-11T11:07:06.523" v="1572" actId="6549"/>
          <ac:spMkLst>
            <pc:docMk/>
            <pc:sldMk cId="2716867447" sldId="452"/>
            <ac:spMk id="2" creationId="{3D549A0C-D039-91C6-45E9-7C82A7F445CB}"/>
          </ac:spMkLst>
        </pc:spChg>
        <pc:spChg chg="mod">
          <ac:chgData name="Ikäheimonen Pirjo (ELY)" userId="3ea9b1f0-4572-44d8-81dd-81ff5fdf136b" providerId="ADAL" clId="{134816BD-E6CA-4708-AC06-5952B2E218CE}" dt="2023-05-11T10:58:50.313" v="1358" actId="20577"/>
          <ac:spMkLst>
            <pc:docMk/>
            <pc:sldMk cId="2716867447" sldId="452"/>
            <ac:spMk id="3" creationId="{107C8FF4-656F-1D0B-0A5E-06E924379FF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798C6C9-0C95-2888-BD81-9F5108B91CAF}"/>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E102B5AA-70B9-4DC2-FE66-0F0772E79A51}"/>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8B9088F-7FAE-446C-9EA5-AFF8127D3699}" type="datetimeFigureOut">
              <a:rPr lang="fi-FI"/>
              <a:pPr>
                <a:defRPr/>
              </a:pPr>
              <a:t>11.5.2023</a:t>
            </a:fld>
            <a:endParaRPr lang="fi-FI"/>
          </a:p>
        </p:txBody>
      </p:sp>
      <p:sp>
        <p:nvSpPr>
          <p:cNvPr id="4" name="Alatunnisteen paikkamerkki 3">
            <a:extLst>
              <a:ext uri="{FF2B5EF4-FFF2-40B4-BE49-F238E27FC236}">
                <a16:creationId xmlns:a16="http://schemas.microsoft.com/office/drawing/2014/main" id="{4F258C96-42EC-DA42-435F-B2825E883314}"/>
              </a:ext>
            </a:extLst>
          </p:cNvPr>
          <p:cNvSpPr>
            <a:spLocks noGrp="1"/>
          </p:cNvSpPr>
          <p:nvPr>
            <p:ph type="ftr" sz="quarter" idx="2"/>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A35A770-AD97-703A-A47F-F9309978293C}"/>
              </a:ext>
            </a:extLst>
          </p:cNvPr>
          <p:cNvSpPr>
            <a:spLocks noGrp="1"/>
          </p:cNvSpPr>
          <p:nvPr>
            <p:ph type="sldNum" sz="quarter" idx="3"/>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92539CA-AD3E-4720-911A-F634F75886A1}" type="slidenum">
              <a:rPr lang="fi-FI" altLang="fi-FI"/>
              <a:pPr/>
              <a:t>‹#›</a:t>
            </a:fld>
            <a:endParaRPr lang="fi-FI" alt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C159-4341-C974-4954-2F23DA09E8FC}"/>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4962D184-CA75-64D6-85F5-33B0EE9ACBD8}"/>
              </a:ext>
            </a:extLst>
          </p:cNvPr>
          <p:cNvSpPr>
            <a:spLocks noGrp="1"/>
          </p:cNvSpPr>
          <p:nvPr>
            <p:ph type="dt"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charset="0"/>
              </a:defRPr>
            </a:lvl1pPr>
          </a:lstStyle>
          <a:p>
            <a:pPr>
              <a:defRPr/>
            </a:pPr>
            <a:fld id="{EF3C3D8A-250F-4046-9D44-605A603DC31D}" type="datetimeFigureOut">
              <a:rPr lang="hr-HR"/>
              <a:pPr>
                <a:defRPr/>
              </a:pPr>
              <a:t>11.5.2023.</a:t>
            </a:fld>
            <a:endParaRPr lang="hr-HR"/>
          </a:p>
        </p:txBody>
      </p:sp>
      <p:sp>
        <p:nvSpPr>
          <p:cNvPr id="4" name="Slide Image Placeholder 3">
            <a:extLst>
              <a:ext uri="{FF2B5EF4-FFF2-40B4-BE49-F238E27FC236}">
                <a16:creationId xmlns:a16="http://schemas.microsoft.com/office/drawing/2014/main" id="{5AE8634E-927C-A68C-8115-FF3F6C0681EA}"/>
              </a:ext>
            </a:extLst>
          </p:cNvPr>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6B4288D-8852-D9F0-96F8-B30798BF9D0E}"/>
              </a:ext>
            </a:extLst>
          </p:cNvPr>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FA004F-B912-9BBF-5636-F746B3D4DBC0}"/>
              </a:ext>
            </a:extLst>
          </p:cNvPr>
          <p:cNvSpPr>
            <a:spLocks noGrp="1"/>
          </p:cNvSpPr>
          <p:nvPr>
            <p:ph type="ftr" sz="quarter" idx="4"/>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CD4BAD4-5C30-2831-CC26-6927438A8424}"/>
              </a:ext>
            </a:extLst>
          </p:cNvPr>
          <p:cNvSpPr>
            <a:spLocks noGrp="1"/>
          </p:cNvSpPr>
          <p:nvPr>
            <p:ph type="sldNum" sz="quarter" idx="5"/>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01AC3AC-4520-4E4B-BB06-6526342D6FC6}" type="slidenum">
              <a:rPr lang="uk-UA" altLang="fi-FI"/>
              <a:pPr/>
              <a:t>‹#›</a:t>
            </a:fld>
            <a:endParaRPr lang="uk-UA"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sz="1000"/>
              <a:t>Test note</a:t>
            </a:r>
          </a:p>
        </p:txBody>
      </p:sp>
      <p:sp>
        <p:nvSpPr>
          <p:cNvPr id="4" name="Slide Number Placeholder 3"/>
          <p:cNvSpPr>
            <a:spLocks noGrp="1"/>
          </p:cNvSpPr>
          <p:nvPr>
            <p:ph type="sldNum" sz="quarter" idx="5"/>
          </p:nvPr>
        </p:nvSpPr>
        <p:spPr/>
        <p:txBody>
          <a:bodyPr/>
          <a:lstStyle/>
          <a:p>
            <a:fld id="{401AC3AC-4520-4E4B-BB06-6526342D6FC6}" type="slidenum">
              <a:rPr lang="uk-UA" altLang="fi-FI" smtClean="0"/>
              <a:pPr/>
              <a:t>1</a:t>
            </a:fld>
            <a:endParaRPr lang="uk-UA" altLang="fi-FI"/>
          </a:p>
        </p:txBody>
      </p:sp>
    </p:spTree>
    <p:extLst>
      <p:ext uri="{BB962C8B-B14F-4D97-AF65-F5344CB8AC3E}">
        <p14:creationId xmlns:p14="http://schemas.microsoft.com/office/powerpoint/2010/main" val="65687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01AC3AC-4520-4E4B-BB06-6526342D6FC6}" type="slidenum">
              <a:rPr lang="uk-UA" altLang="fi-FI" smtClean="0"/>
              <a:pPr/>
              <a:t>4</a:t>
            </a:fld>
            <a:endParaRPr lang="uk-UA" altLang="fi-FI"/>
          </a:p>
        </p:txBody>
      </p:sp>
    </p:spTree>
    <p:extLst>
      <p:ext uri="{BB962C8B-B14F-4D97-AF65-F5344CB8AC3E}">
        <p14:creationId xmlns:p14="http://schemas.microsoft.com/office/powerpoint/2010/main" val="293025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emf"/><Relationship Id="rId7"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7.emf"/><Relationship Id="rId7"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2.emf"/><Relationship Id="rId4" Type="http://schemas.openxmlformats.org/officeDocument/2006/relationships/image" Target="../media/image6.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10.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10.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10.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10.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emf"/><Relationship Id="rId7"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 Id="rId5" Type="http://schemas.openxmlformats.org/officeDocument/2006/relationships/image" Target="../media/image10.emf"/><Relationship Id="rId4" Type="http://schemas.openxmlformats.org/officeDocument/2006/relationships/image" Target="../media/image4.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3.xml"/><Relationship Id="rId5" Type="http://schemas.openxmlformats.org/officeDocument/2006/relationships/image" Target="../media/image10.emf"/><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10.emf"/><Relationship Id="rId2" Type="http://schemas.openxmlformats.org/officeDocument/2006/relationships/image" Target="../media/image22.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25.emf"/><Relationship Id="rId4" Type="http://schemas.openxmlformats.org/officeDocument/2006/relationships/image" Target="../media/image24.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6.emf"/><Relationship Id="rId4" Type="http://schemas.openxmlformats.org/officeDocument/2006/relationships/image" Target="../media/image9.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7.emf"/><Relationship Id="rId4" Type="http://schemas.openxmlformats.org/officeDocument/2006/relationships/image" Target="../media/image9.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3.xml"/><Relationship Id="rId5" Type="http://schemas.openxmlformats.org/officeDocument/2006/relationships/image" Target="../media/image28.emf"/><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9.emf"/><Relationship Id="rId1" Type="http://schemas.openxmlformats.org/officeDocument/2006/relationships/slideMaster" Target="../slideMasters/slideMaster3.xml"/><Relationship Id="rId5" Type="http://schemas.openxmlformats.org/officeDocument/2006/relationships/image" Target="../media/image28.emf"/><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1.emf"/><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image" Target="../media/image30.emf"/><Relationship Id="rId1" Type="http://schemas.openxmlformats.org/officeDocument/2006/relationships/slideMaster" Target="../slideMasters/slideMaster4.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17.emf"/><Relationship Id="rId10" Type="http://schemas.openxmlformats.org/officeDocument/2006/relationships/image" Target="../media/image36.emf"/><Relationship Id="rId4" Type="http://schemas.openxmlformats.org/officeDocument/2006/relationships/image" Target="../media/image16.emf"/><Relationship Id="rId9" Type="http://schemas.openxmlformats.org/officeDocument/2006/relationships/image" Target="../media/image35.emf"/></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12" Type="http://schemas.openxmlformats.org/officeDocument/2006/relationships/image" Target="../media/image38.emf"/><Relationship Id="rId2" Type="http://schemas.openxmlformats.org/officeDocument/2006/relationships/image" Target="../media/image39.emf"/><Relationship Id="rId1" Type="http://schemas.openxmlformats.org/officeDocument/2006/relationships/slideMaster" Target="../slideMasters/slideMaster4.xml"/><Relationship Id="rId6" Type="http://schemas.openxmlformats.org/officeDocument/2006/relationships/image" Target="../media/image43.emf"/><Relationship Id="rId11" Type="http://schemas.openxmlformats.org/officeDocument/2006/relationships/image" Target="../media/image48.emf"/><Relationship Id="rId5" Type="http://schemas.openxmlformats.org/officeDocument/2006/relationships/image" Target="../media/image42.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60.emf"/><Relationship Id="rId18" Type="http://schemas.openxmlformats.org/officeDocument/2006/relationships/image" Target="../media/image65.emf"/><Relationship Id="rId3" Type="http://schemas.openxmlformats.org/officeDocument/2006/relationships/image" Target="../media/image50.emf"/><Relationship Id="rId21" Type="http://schemas.openxmlformats.org/officeDocument/2006/relationships/image" Target="../media/image68.jpeg"/><Relationship Id="rId7" Type="http://schemas.openxmlformats.org/officeDocument/2006/relationships/image" Target="../media/image54.emf"/><Relationship Id="rId12" Type="http://schemas.openxmlformats.org/officeDocument/2006/relationships/image" Target="../media/image59.emf"/><Relationship Id="rId17" Type="http://schemas.openxmlformats.org/officeDocument/2006/relationships/image" Target="../media/image64.emf"/><Relationship Id="rId2" Type="http://schemas.openxmlformats.org/officeDocument/2006/relationships/image" Target="../media/image49.emf"/><Relationship Id="rId16" Type="http://schemas.openxmlformats.org/officeDocument/2006/relationships/image" Target="../media/image63.emf"/><Relationship Id="rId20" Type="http://schemas.openxmlformats.org/officeDocument/2006/relationships/image" Target="../media/image67.jpeg"/><Relationship Id="rId1" Type="http://schemas.openxmlformats.org/officeDocument/2006/relationships/slideMaster" Target="../slideMasters/slideMaster4.xml"/><Relationship Id="rId6" Type="http://schemas.openxmlformats.org/officeDocument/2006/relationships/image" Target="../media/image53.emf"/><Relationship Id="rId11" Type="http://schemas.openxmlformats.org/officeDocument/2006/relationships/image" Target="../media/image58.emf"/><Relationship Id="rId24" Type="http://schemas.openxmlformats.org/officeDocument/2006/relationships/image" Target="../media/image38.emf"/><Relationship Id="rId5" Type="http://schemas.openxmlformats.org/officeDocument/2006/relationships/image" Target="../media/image52.emf"/><Relationship Id="rId15" Type="http://schemas.openxmlformats.org/officeDocument/2006/relationships/image" Target="../media/image62.emf"/><Relationship Id="rId23" Type="http://schemas.openxmlformats.org/officeDocument/2006/relationships/image" Target="../media/image70.jpeg"/><Relationship Id="rId10" Type="http://schemas.openxmlformats.org/officeDocument/2006/relationships/image" Target="../media/image57.emf"/><Relationship Id="rId19" Type="http://schemas.openxmlformats.org/officeDocument/2006/relationships/image" Target="../media/image66.emf"/><Relationship Id="rId4" Type="http://schemas.openxmlformats.org/officeDocument/2006/relationships/image" Target="../media/image51.emf"/><Relationship Id="rId9" Type="http://schemas.openxmlformats.org/officeDocument/2006/relationships/image" Target="../media/image56.emf"/><Relationship Id="rId14" Type="http://schemas.openxmlformats.org/officeDocument/2006/relationships/image" Target="../media/image61.emf"/><Relationship Id="rId22" Type="http://schemas.openxmlformats.org/officeDocument/2006/relationships/image" Target="../media/image69.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5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
        <p:nvSpPr>
          <p:cNvPr id="6" name="Title 1">
            <a:extLst>
              <a:ext uri="{FF2B5EF4-FFF2-40B4-BE49-F238E27FC236}">
                <a16:creationId xmlns:a16="http://schemas.microsoft.com/office/drawing/2014/main" id="{52A280EF-D2A0-567B-8A9F-DDEB7DE15475}"/>
              </a:ext>
            </a:extLst>
          </p:cNvPr>
          <p:cNvSpPr>
            <a:spLocks noGrp="1"/>
          </p:cNvSpPr>
          <p:nvPr>
            <p:ph type="title"/>
          </p:nvPr>
        </p:nvSpPr>
        <p:spPr>
          <a:xfrm>
            <a:off x="838200" y="782739"/>
            <a:ext cx="8314508" cy="785813"/>
          </a:xfrm>
        </p:spPr>
        <p:txBody>
          <a:bodyPr/>
          <a:lstStyle/>
          <a:p>
            <a:endParaRPr lang="en-FI"/>
          </a:p>
        </p:txBody>
      </p:sp>
    </p:spTree>
    <p:extLst>
      <p:ext uri="{BB962C8B-B14F-4D97-AF65-F5344CB8AC3E}">
        <p14:creationId xmlns:p14="http://schemas.microsoft.com/office/powerpoint/2010/main" val="365361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
        <p:nvSpPr>
          <p:cNvPr id="3" name="Title 1">
            <a:extLst>
              <a:ext uri="{FF2B5EF4-FFF2-40B4-BE49-F238E27FC236}">
                <a16:creationId xmlns:a16="http://schemas.microsoft.com/office/drawing/2014/main" id="{435E59BA-F57D-FB3E-592A-82C457653951}"/>
              </a:ext>
            </a:extLst>
          </p:cNvPr>
          <p:cNvSpPr>
            <a:spLocks noGrp="1"/>
          </p:cNvSpPr>
          <p:nvPr>
            <p:ph type="title"/>
          </p:nvPr>
        </p:nvSpPr>
        <p:spPr>
          <a:xfrm>
            <a:off x="838200" y="782739"/>
            <a:ext cx="8314508" cy="785813"/>
          </a:xfrm>
        </p:spPr>
        <p:txBody>
          <a:bodyPr/>
          <a:lstStyle/>
          <a:p>
            <a:endParaRPr lang="en-FI"/>
          </a:p>
        </p:txBody>
      </p:sp>
    </p:spTree>
    <p:extLst>
      <p:ext uri="{BB962C8B-B14F-4D97-AF65-F5344CB8AC3E}">
        <p14:creationId xmlns:p14="http://schemas.microsoft.com/office/powerpoint/2010/main" val="2864096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a:p>
        </p:txBody>
      </p:sp>
    </p:spTree>
    <p:extLst>
      <p:ext uri="{BB962C8B-B14F-4D97-AF65-F5344CB8AC3E}">
        <p14:creationId xmlns:p14="http://schemas.microsoft.com/office/powerpoint/2010/main" val="2128549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a:p>
        </p:txBody>
      </p:sp>
    </p:spTree>
    <p:extLst>
      <p:ext uri="{BB962C8B-B14F-4D97-AF65-F5344CB8AC3E}">
        <p14:creationId xmlns:p14="http://schemas.microsoft.com/office/powerpoint/2010/main" val="411586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a:p>
        </p:txBody>
      </p:sp>
    </p:spTree>
    <p:extLst>
      <p:ext uri="{BB962C8B-B14F-4D97-AF65-F5344CB8AC3E}">
        <p14:creationId xmlns:p14="http://schemas.microsoft.com/office/powerpoint/2010/main" val="379620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a:p>
        </p:txBody>
      </p:sp>
    </p:spTree>
    <p:extLst>
      <p:ext uri="{BB962C8B-B14F-4D97-AF65-F5344CB8AC3E}">
        <p14:creationId xmlns:p14="http://schemas.microsoft.com/office/powerpoint/2010/main" val="2571630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a:p>
        </p:txBody>
      </p:sp>
    </p:spTree>
    <p:extLst>
      <p:ext uri="{BB962C8B-B14F-4D97-AF65-F5344CB8AC3E}">
        <p14:creationId xmlns:p14="http://schemas.microsoft.com/office/powerpoint/2010/main" val="125060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a:p>
        </p:txBody>
      </p:sp>
    </p:spTree>
    <p:extLst>
      <p:ext uri="{BB962C8B-B14F-4D97-AF65-F5344CB8AC3E}">
        <p14:creationId xmlns:p14="http://schemas.microsoft.com/office/powerpoint/2010/main" val="1655109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a:p>
        </p:txBody>
      </p:sp>
    </p:spTree>
    <p:extLst>
      <p:ext uri="{BB962C8B-B14F-4D97-AF65-F5344CB8AC3E}">
        <p14:creationId xmlns:p14="http://schemas.microsoft.com/office/powerpoint/2010/main" val="1314099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7042374" cy="785813"/>
          </a:xfrm>
        </p:spPr>
        <p:txBody>
          <a:bodyPr>
            <a:normAutofit/>
          </a:bodyPr>
          <a:lstStyle>
            <a:lvl1pPr>
              <a:defRPr sz="2200"/>
            </a:lvl1pPr>
          </a:lstStyle>
          <a:p>
            <a:endParaRPr lang="en-FI"/>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Content Placeholder 11">
            <a:extLst>
              <a:ext uri="{FF2B5EF4-FFF2-40B4-BE49-F238E27FC236}">
                <a16:creationId xmlns:a16="http://schemas.microsoft.com/office/drawing/2014/main" id="{73C9A813-A62B-F541-3933-18BD8DAC7ABF}"/>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12339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a:p>
        </p:txBody>
      </p:sp>
      <p:sp>
        <p:nvSpPr>
          <p:cNvPr id="4" name="Content Placeholder 11">
            <a:extLst>
              <a:ext uri="{FF2B5EF4-FFF2-40B4-BE49-F238E27FC236}">
                <a16:creationId xmlns:a16="http://schemas.microsoft.com/office/drawing/2014/main" id="{076B4A18-CAF5-34B0-F119-BA8EA97E19BA}"/>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8929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447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2837329" cy="785813"/>
          </a:xfrm>
        </p:spPr>
        <p:txBody>
          <a:bodyPr>
            <a:normAutofit/>
          </a:bodyPr>
          <a:lstStyle>
            <a:lvl1pPr>
              <a:defRPr sz="2200"/>
            </a:lvl1pPr>
          </a:lstStyle>
          <a:p>
            <a:endParaRPr lang="en-FI"/>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892403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0F8B7406-BC83-5A6B-C6CB-3CA4467381C3}"/>
              </a:ext>
            </a:extLst>
          </p:cNvPr>
          <p:cNvSpPr>
            <a:spLocks noGrp="1"/>
          </p:cNvSpPr>
          <p:nvPr>
            <p:ph type="title"/>
          </p:nvPr>
        </p:nvSpPr>
        <p:spPr>
          <a:xfrm>
            <a:off x="658906" y="708212"/>
            <a:ext cx="2837329" cy="785813"/>
          </a:xfrm>
        </p:spPr>
        <p:txBody>
          <a:bodyPr>
            <a:normAutofit/>
          </a:bodyPr>
          <a:lstStyle>
            <a:lvl1pPr>
              <a:defRPr sz="2200"/>
            </a:lvl1pPr>
          </a:lstStyle>
          <a:p>
            <a:endParaRPr lang="en-FI"/>
          </a:p>
        </p:txBody>
      </p:sp>
      <p:sp>
        <p:nvSpPr>
          <p:cNvPr id="4" name="Text Placeholder 3">
            <a:extLst>
              <a:ext uri="{FF2B5EF4-FFF2-40B4-BE49-F238E27FC236}">
                <a16:creationId xmlns:a16="http://schemas.microsoft.com/office/drawing/2014/main" id="{6E6CA95D-6A4B-B43E-0304-EBEB9B81678E}"/>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912979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2166C8AB-B9EE-F5E9-13A1-08353BF128E0}"/>
              </a:ext>
            </a:extLst>
          </p:cNvPr>
          <p:cNvSpPr>
            <a:spLocks noGrp="1"/>
          </p:cNvSpPr>
          <p:nvPr>
            <p:ph type="title"/>
          </p:nvPr>
        </p:nvSpPr>
        <p:spPr>
          <a:xfrm>
            <a:off x="658906" y="708212"/>
            <a:ext cx="2837329" cy="785813"/>
          </a:xfrm>
        </p:spPr>
        <p:txBody>
          <a:bodyPr>
            <a:normAutofit/>
          </a:bodyPr>
          <a:lstStyle>
            <a:lvl1pPr>
              <a:defRPr sz="2200"/>
            </a:lvl1pPr>
          </a:lstStyle>
          <a:p>
            <a:endParaRPr lang="en-FI"/>
          </a:p>
        </p:txBody>
      </p:sp>
      <p:sp>
        <p:nvSpPr>
          <p:cNvPr id="4" name="Text Placeholder 3">
            <a:extLst>
              <a:ext uri="{FF2B5EF4-FFF2-40B4-BE49-F238E27FC236}">
                <a16:creationId xmlns:a16="http://schemas.microsoft.com/office/drawing/2014/main" id="{89EA4060-A432-1F17-DA60-4A9BBEC81D6F}"/>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849535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C9587A2E-43CE-C8A8-7F80-D7B62F669594}"/>
              </a:ext>
            </a:extLst>
          </p:cNvPr>
          <p:cNvSpPr>
            <a:spLocks noGrp="1"/>
          </p:cNvSpPr>
          <p:nvPr>
            <p:ph type="title"/>
          </p:nvPr>
        </p:nvSpPr>
        <p:spPr>
          <a:xfrm>
            <a:off x="658906" y="708212"/>
            <a:ext cx="2837329" cy="785813"/>
          </a:xfrm>
        </p:spPr>
        <p:txBody>
          <a:bodyPr>
            <a:normAutofit/>
          </a:bodyPr>
          <a:lstStyle>
            <a:lvl1pPr>
              <a:defRPr sz="2200"/>
            </a:lvl1pPr>
          </a:lstStyle>
          <a:p>
            <a:endParaRPr lang="en-FI"/>
          </a:p>
        </p:txBody>
      </p:sp>
      <p:sp>
        <p:nvSpPr>
          <p:cNvPr id="4" name="Text Placeholder 3">
            <a:extLst>
              <a:ext uri="{FF2B5EF4-FFF2-40B4-BE49-F238E27FC236}">
                <a16:creationId xmlns:a16="http://schemas.microsoft.com/office/drawing/2014/main" id="{5988C2AC-508E-4E3F-E293-CE2CCC49BF91}"/>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981013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7042374" cy="785813"/>
          </a:xfrm>
        </p:spPr>
        <p:txBody>
          <a:bodyPr>
            <a:normAutofit/>
          </a:bodyPr>
          <a:lstStyle>
            <a:lvl1pPr>
              <a:defRPr sz="2200"/>
            </a:lvl1pPr>
          </a:lstStyle>
          <a:p>
            <a:endParaRPr lang="en-FI"/>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Content Placeholder 11">
            <a:extLst>
              <a:ext uri="{FF2B5EF4-FFF2-40B4-BE49-F238E27FC236}">
                <a16:creationId xmlns:a16="http://schemas.microsoft.com/office/drawing/2014/main" id="{73C9A813-A62B-F541-3933-18BD8DAC7ABF}"/>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982795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B76A67A0-5769-FD9C-E682-43172E361B1D}"/>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1BA7205F-42FD-43E8-F09F-F90AF1C0CEC0}"/>
              </a:ext>
            </a:extLst>
          </p:cNvPr>
          <p:cNvSpPr>
            <a:spLocks noGrp="1"/>
          </p:cNvSpPr>
          <p:nvPr>
            <p:ph type="title"/>
          </p:nvPr>
        </p:nvSpPr>
        <p:spPr>
          <a:xfrm>
            <a:off x="658906" y="708212"/>
            <a:ext cx="7042374" cy="785813"/>
          </a:xfrm>
        </p:spPr>
        <p:txBody>
          <a:bodyPr>
            <a:normAutofit/>
          </a:bodyPr>
          <a:lstStyle>
            <a:lvl1pPr>
              <a:defRPr sz="2200"/>
            </a:lvl1pPr>
          </a:lstStyle>
          <a:p>
            <a:endParaRPr lang="en-FI"/>
          </a:p>
        </p:txBody>
      </p:sp>
      <p:sp>
        <p:nvSpPr>
          <p:cNvPr id="6" name="Text Placeholder 3">
            <a:extLst>
              <a:ext uri="{FF2B5EF4-FFF2-40B4-BE49-F238E27FC236}">
                <a16:creationId xmlns:a16="http://schemas.microsoft.com/office/drawing/2014/main" id="{B7FED78E-B3ED-6C2F-2F1B-370BCA74B92E}"/>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714372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EAC63FE1-55B6-76DF-87AF-9835DB9FEBE8}"/>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363833FD-9EA0-D305-F033-FE9EA818A738}"/>
              </a:ext>
            </a:extLst>
          </p:cNvPr>
          <p:cNvSpPr>
            <a:spLocks noGrp="1"/>
          </p:cNvSpPr>
          <p:nvPr>
            <p:ph type="title"/>
          </p:nvPr>
        </p:nvSpPr>
        <p:spPr>
          <a:xfrm>
            <a:off x="658906" y="708212"/>
            <a:ext cx="7042374" cy="785813"/>
          </a:xfrm>
        </p:spPr>
        <p:txBody>
          <a:bodyPr>
            <a:normAutofit/>
          </a:bodyPr>
          <a:lstStyle>
            <a:lvl1pPr>
              <a:defRPr sz="2200"/>
            </a:lvl1pPr>
          </a:lstStyle>
          <a:p>
            <a:endParaRPr lang="en-FI"/>
          </a:p>
        </p:txBody>
      </p:sp>
      <p:sp>
        <p:nvSpPr>
          <p:cNvPr id="6" name="Text Placeholder 3">
            <a:extLst>
              <a:ext uri="{FF2B5EF4-FFF2-40B4-BE49-F238E27FC236}">
                <a16:creationId xmlns:a16="http://schemas.microsoft.com/office/drawing/2014/main" id="{B45CDAF7-E17B-116B-2B7F-A19812770FBB}"/>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378576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Content Placeholder 11">
            <a:extLst>
              <a:ext uri="{FF2B5EF4-FFF2-40B4-BE49-F238E27FC236}">
                <a16:creationId xmlns:a16="http://schemas.microsoft.com/office/drawing/2014/main" id="{956146F0-53D8-C590-5E4E-34E71D9E18FE}"/>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F6B361BF-2253-B090-7066-63ECBCBF768B}"/>
              </a:ext>
            </a:extLst>
          </p:cNvPr>
          <p:cNvSpPr>
            <a:spLocks noGrp="1"/>
          </p:cNvSpPr>
          <p:nvPr>
            <p:ph type="title"/>
          </p:nvPr>
        </p:nvSpPr>
        <p:spPr>
          <a:xfrm>
            <a:off x="658906" y="708212"/>
            <a:ext cx="7042374" cy="785813"/>
          </a:xfrm>
        </p:spPr>
        <p:txBody>
          <a:bodyPr>
            <a:normAutofit/>
          </a:bodyPr>
          <a:lstStyle>
            <a:lvl1pPr>
              <a:defRPr sz="2200"/>
            </a:lvl1pPr>
          </a:lstStyle>
          <a:p>
            <a:endParaRPr lang="en-FI"/>
          </a:p>
        </p:txBody>
      </p:sp>
      <p:sp>
        <p:nvSpPr>
          <p:cNvPr id="6" name="Text Placeholder 3">
            <a:extLst>
              <a:ext uri="{FF2B5EF4-FFF2-40B4-BE49-F238E27FC236}">
                <a16:creationId xmlns:a16="http://schemas.microsoft.com/office/drawing/2014/main" id="{08ECEDD2-4583-A159-0A50-9E85946CC880}"/>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693663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a:p>
        </p:txBody>
      </p:sp>
      <p:sp>
        <p:nvSpPr>
          <p:cNvPr id="4" name="Content Placeholder 11">
            <a:extLst>
              <a:ext uri="{FF2B5EF4-FFF2-40B4-BE49-F238E27FC236}">
                <a16:creationId xmlns:a16="http://schemas.microsoft.com/office/drawing/2014/main" id="{E2FEE206-0EDE-6C6D-0182-D20EC66F1B38}"/>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05842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a:p>
        </p:txBody>
      </p:sp>
      <p:sp>
        <p:nvSpPr>
          <p:cNvPr id="12" name="Content Placeholder 11">
            <a:extLst>
              <a:ext uri="{FF2B5EF4-FFF2-40B4-BE49-F238E27FC236}">
                <a16:creationId xmlns:a16="http://schemas.microsoft.com/office/drawing/2014/main" id="{8240027F-B964-07BD-24E4-FA6401D71034}"/>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01946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F650B902-3E18-604F-2C43-B5DAEE5CF1D1}"/>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033520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6D4114FE-84AE-8800-C6E3-6C8E42DE51E0}"/>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36835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a:p>
        </p:txBody>
      </p:sp>
      <p:sp>
        <p:nvSpPr>
          <p:cNvPr id="5" name="Content Placeholder 11">
            <a:extLst>
              <a:ext uri="{FF2B5EF4-FFF2-40B4-BE49-F238E27FC236}">
                <a16:creationId xmlns:a16="http://schemas.microsoft.com/office/drawing/2014/main" id="{04870C83-EE11-7C65-3710-D02DE11854B3}"/>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799501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Tree>
    <p:extLst>
      <p:ext uri="{BB962C8B-B14F-4D97-AF65-F5344CB8AC3E}">
        <p14:creationId xmlns:p14="http://schemas.microsoft.com/office/powerpoint/2010/main" val="529024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 11">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0" y="2021163"/>
            <a:ext cx="10632439" cy="3661569"/>
          </a:xfrm>
        </p:spPr>
        <p:txBody>
          <a:bodyPr/>
          <a:lstStyle/>
          <a:p>
            <a:endParaRPr lang="en-FI"/>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199" y="782739"/>
            <a:ext cx="10632439" cy="785813"/>
          </a:xfrm>
        </p:spPr>
        <p:txBody>
          <a:bodyPr/>
          <a:lstStyle/>
          <a:p>
            <a:endParaRPr lang="en-FI"/>
          </a:p>
        </p:txBody>
      </p:sp>
    </p:spTree>
    <p:extLst>
      <p:ext uri="{BB962C8B-B14F-4D97-AF65-F5344CB8AC3E}">
        <p14:creationId xmlns:p14="http://schemas.microsoft.com/office/powerpoint/2010/main" val="3341876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 1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8FDF6FC-571E-DADF-BD17-E08A71AB2A93}"/>
              </a:ext>
            </a:extLst>
          </p:cNvPr>
          <p:cNvSpPr>
            <a:spLocks noGrp="1"/>
          </p:cNvSpPr>
          <p:nvPr>
            <p:ph type="body" sz="quarter" idx="22"/>
          </p:nvPr>
        </p:nvSpPr>
        <p:spPr>
          <a:xfrm>
            <a:off x="838200" y="2021163"/>
            <a:ext cx="10632439" cy="3661569"/>
          </a:xfrm>
        </p:spPr>
        <p:txBody>
          <a:bodyPr/>
          <a:lstStyle/>
          <a:p>
            <a:endParaRPr lang="en-FI"/>
          </a:p>
        </p:txBody>
      </p:sp>
      <p:sp>
        <p:nvSpPr>
          <p:cNvPr id="3" name="Title 1">
            <a:extLst>
              <a:ext uri="{FF2B5EF4-FFF2-40B4-BE49-F238E27FC236}">
                <a16:creationId xmlns:a16="http://schemas.microsoft.com/office/drawing/2014/main" id="{A4B05F65-97A7-4144-A2EA-58C9D9C13C68}"/>
              </a:ext>
            </a:extLst>
          </p:cNvPr>
          <p:cNvSpPr>
            <a:spLocks noGrp="1"/>
          </p:cNvSpPr>
          <p:nvPr>
            <p:ph type="title"/>
          </p:nvPr>
        </p:nvSpPr>
        <p:spPr>
          <a:xfrm>
            <a:off x="838199" y="782739"/>
            <a:ext cx="10632439" cy="785813"/>
          </a:xfrm>
        </p:spPr>
        <p:txBody>
          <a:bodyPr/>
          <a:lstStyle/>
          <a:p>
            <a:endParaRPr lang="en-FI"/>
          </a:p>
        </p:txBody>
      </p:sp>
    </p:spTree>
    <p:extLst>
      <p:ext uri="{BB962C8B-B14F-4D97-AF65-F5344CB8AC3E}">
        <p14:creationId xmlns:p14="http://schemas.microsoft.com/office/powerpoint/2010/main" val="3503361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 13">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8BD0CF2-4E97-0EDF-853A-F7F9C9D01D6F}"/>
              </a:ext>
            </a:extLst>
          </p:cNvPr>
          <p:cNvSpPr>
            <a:spLocks noGrp="1"/>
          </p:cNvSpPr>
          <p:nvPr>
            <p:ph type="body" sz="quarter" idx="22"/>
          </p:nvPr>
        </p:nvSpPr>
        <p:spPr>
          <a:xfrm>
            <a:off x="838200" y="2021163"/>
            <a:ext cx="10632439" cy="3661569"/>
          </a:xfrm>
        </p:spPr>
        <p:txBody>
          <a:bodyPr/>
          <a:lstStyle/>
          <a:p>
            <a:endParaRPr lang="en-FI"/>
          </a:p>
        </p:txBody>
      </p:sp>
      <p:sp>
        <p:nvSpPr>
          <p:cNvPr id="3" name="Title 1">
            <a:extLst>
              <a:ext uri="{FF2B5EF4-FFF2-40B4-BE49-F238E27FC236}">
                <a16:creationId xmlns:a16="http://schemas.microsoft.com/office/drawing/2014/main" id="{86F10886-4D4D-1663-87DF-B6A58D6D9785}"/>
              </a:ext>
            </a:extLst>
          </p:cNvPr>
          <p:cNvSpPr>
            <a:spLocks noGrp="1"/>
          </p:cNvSpPr>
          <p:nvPr>
            <p:ph type="title"/>
          </p:nvPr>
        </p:nvSpPr>
        <p:spPr>
          <a:xfrm>
            <a:off x="838199" y="782739"/>
            <a:ext cx="10632439" cy="785813"/>
          </a:xfrm>
        </p:spPr>
        <p:txBody>
          <a:bodyPr/>
          <a:lstStyle/>
          <a:p>
            <a:endParaRPr lang="en-FI"/>
          </a:p>
        </p:txBody>
      </p:sp>
    </p:spTree>
    <p:extLst>
      <p:ext uri="{BB962C8B-B14F-4D97-AF65-F5344CB8AC3E}">
        <p14:creationId xmlns:p14="http://schemas.microsoft.com/office/powerpoint/2010/main" val="1125329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 1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13140B3-C327-EDD5-D016-CCEFD6BDB362}"/>
              </a:ext>
            </a:extLst>
          </p:cNvPr>
          <p:cNvSpPr>
            <a:spLocks noGrp="1"/>
          </p:cNvSpPr>
          <p:nvPr>
            <p:ph type="body" sz="quarter" idx="22"/>
          </p:nvPr>
        </p:nvSpPr>
        <p:spPr>
          <a:xfrm>
            <a:off x="838200" y="2021163"/>
            <a:ext cx="10632439" cy="3661569"/>
          </a:xfrm>
        </p:spPr>
        <p:txBody>
          <a:bodyPr/>
          <a:lstStyle/>
          <a:p>
            <a:endParaRPr lang="en-FI"/>
          </a:p>
        </p:txBody>
      </p:sp>
      <p:sp>
        <p:nvSpPr>
          <p:cNvPr id="4" name="Title 1">
            <a:extLst>
              <a:ext uri="{FF2B5EF4-FFF2-40B4-BE49-F238E27FC236}">
                <a16:creationId xmlns:a16="http://schemas.microsoft.com/office/drawing/2014/main" id="{47F9426C-BBA6-8877-6D87-2900AE4A31D1}"/>
              </a:ext>
            </a:extLst>
          </p:cNvPr>
          <p:cNvSpPr>
            <a:spLocks noGrp="1"/>
          </p:cNvSpPr>
          <p:nvPr>
            <p:ph type="title"/>
          </p:nvPr>
        </p:nvSpPr>
        <p:spPr>
          <a:xfrm>
            <a:off x="838199" y="782739"/>
            <a:ext cx="10632439" cy="785813"/>
          </a:xfrm>
        </p:spPr>
        <p:txBody>
          <a:bodyPr/>
          <a:lstStyle/>
          <a:p>
            <a:endParaRPr lang="en-FI"/>
          </a:p>
        </p:txBody>
      </p:sp>
    </p:spTree>
    <p:extLst>
      <p:ext uri="{BB962C8B-B14F-4D97-AF65-F5344CB8AC3E}">
        <p14:creationId xmlns:p14="http://schemas.microsoft.com/office/powerpoint/2010/main" val="112781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a:p>
        </p:txBody>
      </p:sp>
    </p:spTree>
    <p:extLst>
      <p:ext uri="{BB962C8B-B14F-4D97-AF65-F5344CB8AC3E}">
        <p14:creationId xmlns:p14="http://schemas.microsoft.com/office/powerpoint/2010/main" val="34331062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a:p>
        </p:txBody>
      </p:sp>
    </p:spTree>
    <p:extLst>
      <p:ext uri="{BB962C8B-B14F-4D97-AF65-F5344CB8AC3E}">
        <p14:creationId xmlns:p14="http://schemas.microsoft.com/office/powerpoint/2010/main" val="73891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A77C91F5-451F-E2BF-1C1E-A20B6F7E9152}"/>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643388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a:p>
        </p:txBody>
      </p:sp>
    </p:spTree>
    <p:extLst>
      <p:ext uri="{BB962C8B-B14F-4D97-AF65-F5344CB8AC3E}">
        <p14:creationId xmlns:p14="http://schemas.microsoft.com/office/powerpoint/2010/main" val="1692407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a:p>
        </p:txBody>
      </p:sp>
    </p:spTree>
    <p:extLst>
      <p:ext uri="{BB962C8B-B14F-4D97-AF65-F5344CB8AC3E}">
        <p14:creationId xmlns:p14="http://schemas.microsoft.com/office/powerpoint/2010/main" val="4167452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a:p>
        </p:txBody>
      </p:sp>
    </p:spTree>
    <p:extLst>
      <p:ext uri="{BB962C8B-B14F-4D97-AF65-F5344CB8AC3E}">
        <p14:creationId xmlns:p14="http://schemas.microsoft.com/office/powerpoint/2010/main" val="34689278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a:p>
        </p:txBody>
      </p:sp>
    </p:spTree>
    <p:extLst>
      <p:ext uri="{BB962C8B-B14F-4D97-AF65-F5344CB8AC3E}">
        <p14:creationId xmlns:p14="http://schemas.microsoft.com/office/powerpoint/2010/main" val="3336668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a:p>
        </p:txBody>
      </p:sp>
    </p:spTree>
    <p:extLst>
      <p:ext uri="{BB962C8B-B14F-4D97-AF65-F5344CB8AC3E}">
        <p14:creationId xmlns:p14="http://schemas.microsoft.com/office/powerpoint/2010/main" val="2235347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
        <p:nvSpPr>
          <p:cNvPr id="3" name="Title 1">
            <a:extLst>
              <a:ext uri="{FF2B5EF4-FFF2-40B4-BE49-F238E27FC236}">
                <a16:creationId xmlns:a16="http://schemas.microsoft.com/office/drawing/2014/main" id="{435E59BA-F57D-FB3E-592A-82C457653951}"/>
              </a:ext>
            </a:extLst>
          </p:cNvPr>
          <p:cNvSpPr>
            <a:spLocks noGrp="1"/>
          </p:cNvSpPr>
          <p:nvPr>
            <p:ph type="title"/>
          </p:nvPr>
        </p:nvSpPr>
        <p:spPr>
          <a:xfrm>
            <a:off x="838200" y="782739"/>
            <a:ext cx="8314508" cy="785813"/>
          </a:xfrm>
        </p:spPr>
        <p:txBody>
          <a:bodyPr/>
          <a:lstStyle/>
          <a:p>
            <a:endParaRPr lang="en-FI"/>
          </a:p>
        </p:txBody>
      </p:sp>
    </p:spTree>
    <p:extLst>
      <p:ext uri="{BB962C8B-B14F-4D97-AF65-F5344CB8AC3E}">
        <p14:creationId xmlns:p14="http://schemas.microsoft.com/office/powerpoint/2010/main" val="3397993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 name="Picture 2">
            <a:extLst>
              <a:ext uri="{FF2B5EF4-FFF2-40B4-BE49-F238E27FC236}">
                <a16:creationId xmlns:a16="http://schemas.microsoft.com/office/drawing/2014/main" id="{F31FB1B8-927F-F127-ECC1-C5AA85D3F5C3}"/>
              </a:ext>
            </a:extLst>
          </p:cNvPr>
          <p:cNvPicPr>
            <a:picLocks noChangeAspect="1"/>
          </p:cNvPicPr>
          <p:nvPr userDrawn="1"/>
        </p:nvPicPr>
        <p:blipFill>
          <a:blip r:embed="rId2"/>
          <a:stretch>
            <a:fillRect/>
          </a:stretch>
        </p:blipFill>
        <p:spPr>
          <a:xfrm>
            <a:off x="594898" y="4024737"/>
            <a:ext cx="2288002" cy="2000844"/>
          </a:xfrm>
          <a:prstGeom prst="rect">
            <a:avLst/>
          </a:prstGeom>
        </p:spPr>
      </p:pic>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3"/>
          <a:stretch>
            <a:fillRect/>
          </a:stretch>
        </p:blipFill>
        <p:spPr>
          <a:xfrm>
            <a:off x="1189422" y="11864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4"/>
          <a:stretch>
            <a:fillRect/>
          </a:stretch>
        </p:blipFill>
        <p:spPr>
          <a:xfrm>
            <a:off x="9820312" y="1763034"/>
            <a:ext cx="931880" cy="597267"/>
          </a:xfrm>
          <a:prstGeom prst="rect">
            <a:avLst/>
          </a:prstGeom>
        </p:spPr>
      </p:pic>
      <p:pic>
        <p:nvPicPr>
          <p:cNvPr id="8" name="Picture 7">
            <a:extLst>
              <a:ext uri="{FF2B5EF4-FFF2-40B4-BE49-F238E27FC236}">
                <a16:creationId xmlns:a16="http://schemas.microsoft.com/office/drawing/2014/main" id="{AEACA3E3-6F5B-728F-1CC8-EA2498720A07}"/>
              </a:ext>
            </a:extLst>
          </p:cNvPr>
          <p:cNvPicPr>
            <a:picLocks noChangeAspect="1"/>
          </p:cNvPicPr>
          <p:nvPr userDrawn="1"/>
        </p:nvPicPr>
        <p:blipFill>
          <a:blip r:embed="rId5"/>
          <a:stretch>
            <a:fillRect/>
          </a:stretch>
        </p:blipFill>
        <p:spPr>
          <a:xfrm>
            <a:off x="10085244" y="4024737"/>
            <a:ext cx="1333896" cy="2000844"/>
          </a:xfrm>
          <a:prstGeom prst="rect">
            <a:avLst/>
          </a:prstGeom>
        </p:spPr>
      </p:pic>
      <p:pic>
        <p:nvPicPr>
          <p:cNvPr id="9" name="Picture 8">
            <a:extLst>
              <a:ext uri="{FF2B5EF4-FFF2-40B4-BE49-F238E27FC236}">
                <a16:creationId xmlns:a16="http://schemas.microsoft.com/office/drawing/2014/main" id="{CB8076F0-97CC-C013-9838-52D3E59FE8FE}"/>
              </a:ext>
            </a:extLst>
          </p:cNvPr>
          <p:cNvPicPr>
            <a:picLocks noChangeAspect="1"/>
          </p:cNvPicPr>
          <p:nvPr userDrawn="1"/>
        </p:nvPicPr>
        <p:blipFill>
          <a:blip r:embed="rId5"/>
          <a:stretch>
            <a:fillRect/>
          </a:stretch>
        </p:blipFill>
        <p:spPr>
          <a:xfrm>
            <a:off x="9162867" y="4642015"/>
            <a:ext cx="922377" cy="1383566"/>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6"/>
          <a:stretch>
            <a:fillRect/>
          </a:stretch>
        </p:blipFill>
        <p:spPr>
          <a:xfrm>
            <a:off x="8609081" y="1107470"/>
            <a:ext cx="771954" cy="499500"/>
          </a:xfrm>
          <a:prstGeom prst="rect">
            <a:avLst/>
          </a:prstGeom>
        </p:spPr>
      </p:pic>
      <p:pic>
        <p:nvPicPr>
          <p:cNvPr id="10" name="Picture 9">
            <a:extLst>
              <a:ext uri="{FF2B5EF4-FFF2-40B4-BE49-F238E27FC236}">
                <a16:creationId xmlns:a16="http://schemas.microsoft.com/office/drawing/2014/main" id="{6E40849D-98C2-0250-E43A-FF65DED2CE8B}"/>
              </a:ext>
            </a:extLst>
          </p:cNvPr>
          <p:cNvPicPr>
            <a:picLocks noChangeAspect="1"/>
          </p:cNvPicPr>
          <p:nvPr userDrawn="1"/>
        </p:nvPicPr>
        <p:blipFill>
          <a:blip r:embed="rId7"/>
          <a:stretch>
            <a:fillRect/>
          </a:stretch>
        </p:blipFill>
        <p:spPr>
          <a:xfrm>
            <a:off x="10506127" y="6246518"/>
            <a:ext cx="1411896" cy="306370"/>
          </a:xfrm>
          <a:prstGeom prst="rect">
            <a:avLst/>
          </a:prstGeom>
        </p:spPr>
      </p:pic>
      <p:pic>
        <p:nvPicPr>
          <p:cNvPr id="12" name="Picture 11">
            <a:extLst>
              <a:ext uri="{FF2B5EF4-FFF2-40B4-BE49-F238E27FC236}">
                <a16:creationId xmlns:a16="http://schemas.microsoft.com/office/drawing/2014/main" id="{8EF84B12-233D-6C94-D818-5A5771BC5A06}"/>
              </a:ext>
            </a:extLst>
          </p:cNvPr>
          <p:cNvPicPr>
            <a:picLocks noChangeAspect="1"/>
          </p:cNvPicPr>
          <p:nvPr userDrawn="1"/>
        </p:nvPicPr>
        <p:blipFill>
          <a:blip r:embed="rId8"/>
          <a:stretch>
            <a:fillRect/>
          </a:stretch>
        </p:blipFill>
        <p:spPr>
          <a:xfrm>
            <a:off x="8864880" y="6246518"/>
            <a:ext cx="1411896" cy="306370"/>
          </a:xfrm>
          <a:prstGeom prst="rect">
            <a:avLst/>
          </a:prstGeom>
        </p:spPr>
      </p:pic>
      <p:sp>
        <p:nvSpPr>
          <p:cNvPr id="14" name="TextBox 13">
            <a:extLst>
              <a:ext uri="{FF2B5EF4-FFF2-40B4-BE49-F238E27FC236}">
                <a16:creationId xmlns:a16="http://schemas.microsoft.com/office/drawing/2014/main" id="{D994E3DF-64F4-D933-DD0D-FBBCC9FB34EC}"/>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a:latin typeface="Tahoma" panose="020B0604030504040204" pitchFamily="34" charset="0"/>
              <a:ea typeface="Tahoma" panose="020B0604030504040204" pitchFamily="34" charset="0"/>
              <a:cs typeface="Tahoma" panose="020B0604030504040204" pitchFamily="34" charset="0"/>
            </a:endParaRPr>
          </a:p>
        </p:txBody>
      </p:sp>
      <p:sp>
        <p:nvSpPr>
          <p:cNvPr id="17" name="Title 1">
            <a:extLst>
              <a:ext uri="{FF2B5EF4-FFF2-40B4-BE49-F238E27FC236}">
                <a16:creationId xmlns:a16="http://schemas.microsoft.com/office/drawing/2014/main" id="{B2162160-C6D6-FEE7-EB38-764188ECEF7C}"/>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9" name="Subtitle 2">
            <a:extLst>
              <a:ext uri="{FF2B5EF4-FFF2-40B4-BE49-F238E27FC236}">
                <a16:creationId xmlns:a16="http://schemas.microsoft.com/office/drawing/2014/main" id="{9E9FAB06-579E-997C-D507-3C7DE96A635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Tree>
    <p:extLst>
      <p:ext uri="{BB962C8B-B14F-4D97-AF65-F5344CB8AC3E}">
        <p14:creationId xmlns:p14="http://schemas.microsoft.com/office/powerpoint/2010/main" val="2453178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pic>
        <p:nvPicPr>
          <p:cNvPr id="4" name="Picture 3">
            <a:extLst>
              <a:ext uri="{FF2B5EF4-FFF2-40B4-BE49-F238E27FC236}">
                <a16:creationId xmlns:a16="http://schemas.microsoft.com/office/drawing/2014/main" id="{CC3DE24D-CDD8-A451-8397-A0E2C7DE13BB}"/>
              </a:ext>
            </a:extLst>
          </p:cNvPr>
          <p:cNvPicPr>
            <a:picLocks noChangeAspect="1"/>
          </p:cNvPicPr>
          <p:nvPr userDrawn="1"/>
        </p:nvPicPr>
        <p:blipFill>
          <a:blip r:embed="rId2"/>
          <a:stretch>
            <a:fillRect/>
          </a:stretch>
        </p:blipFill>
        <p:spPr>
          <a:xfrm>
            <a:off x="659691" y="3838156"/>
            <a:ext cx="4368154" cy="2334232"/>
          </a:xfrm>
          <a:prstGeom prst="rect">
            <a:avLst/>
          </a:prstGeom>
        </p:spPr>
      </p:pic>
      <p:pic>
        <p:nvPicPr>
          <p:cNvPr id="5" name="Picture 4">
            <a:extLst>
              <a:ext uri="{FF2B5EF4-FFF2-40B4-BE49-F238E27FC236}">
                <a16:creationId xmlns:a16="http://schemas.microsoft.com/office/drawing/2014/main" id="{D7F0F804-B9A9-5DDB-6957-3EB97E94691F}"/>
              </a:ext>
            </a:extLst>
          </p:cNvPr>
          <p:cNvPicPr>
            <a:picLocks noChangeAspect="1"/>
          </p:cNvPicPr>
          <p:nvPr userDrawn="1"/>
        </p:nvPicPr>
        <p:blipFill>
          <a:blip r:embed="rId3"/>
          <a:stretch>
            <a:fillRect/>
          </a:stretch>
        </p:blipFill>
        <p:spPr>
          <a:xfrm>
            <a:off x="10114059" y="760089"/>
            <a:ext cx="931880" cy="597267"/>
          </a:xfrm>
          <a:prstGeom prst="rect">
            <a:avLst/>
          </a:prstGeom>
        </p:spPr>
      </p:pic>
      <p:pic>
        <p:nvPicPr>
          <p:cNvPr id="6" name="Picture 5">
            <a:extLst>
              <a:ext uri="{FF2B5EF4-FFF2-40B4-BE49-F238E27FC236}">
                <a16:creationId xmlns:a16="http://schemas.microsoft.com/office/drawing/2014/main" id="{27A4D529-FDB4-2157-B7B0-E76B72C34FBF}"/>
              </a:ext>
            </a:extLst>
          </p:cNvPr>
          <p:cNvPicPr>
            <a:picLocks noChangeAspect="1"/>
          </p:cNvPicPr>
          <p:nvPr userDrawn="1"/>
        </p:nvPicPr>
        <p:blipFill>
          <a:blip r:embed="rId4"/>
          <a:stretch>
            <a:fillRect/>
          </a:stretch>
        </p:blipFill>
        <p:spPr>
          <a:xfrm>
            <a:off x="821122" y="1191893"/>
            <a:ext cx="1313816" cy="1242153"/>
          </a:xfrm>
          <a:prstGeom prst="rect">
            <a:avLst/>
          </a:prstGeom>
        </p:spPr>
      </p:pic>
      <p:pic>
        <p:nvPicPr>
          <p:cNvPr id="10" name="Picture 9">
            <a:extLst>
              <a:ext uri="{FF2B5EF4-FFF2-40B4-BE49-F238E27FC236}">
                <a16:creationId xmlns:a16="http://schemas.microsoft.com/office/drawing/2014/main" id="{173B5CFA-764F-0D4B-6882-65032F2BECDC}"/>
              </a:ext>
            </a:extLst>
          </p:cNvPr>
          <p:cNvPicPr>
            <a:picLocks noChangeAspect="1"/>
          </p:cNvPicPr>
          <p:nvPr userDrawn="1"/>
        </p:nvPicPr>
        <p:blipFill>
          <a:blip r:embed="rId5"/>
          <a:stretch>
            <a:fillRect/>
          </a:stretch>
        </p:blipFill>
        <p:spPr>
          <a:xfrm>
            <a:off x="2891183" y="685612"/>
            <a:ext cx="1118719" cy="723877"/>
          </a:xfrm>
          <a:prstGeom prst="rect">
            <a:avLst/>
          </a:prstGeom>
        </p:spPr>
      </p:pic>
      <p:pic>
        <p:nvPicPr>
          <p:cNvPr id="3" name="Picture 2">
            <a:extLst>
              <a:ext uri="{FF2B5EF4-FFF2-40B4-BE49-F238E27FC236}">
                <a16:creationId xmlns:a16="http://schemas.microsoft.com/office/drawing/2014/main" id="{10C66B43-6461-92DA-8A7D-29BFDDDAC5C3}"/>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A27EBD30-78C6-8933-7234-81A4B68D35FD}"/>
              </a:ext>
            </a:extLst>
          </p:cNvPr>
          <p:cNvPicPr>
            <a:picLocks noChangeAspect="1"/>
          </p:cNvPicPr>
          <p:nvPr userDrawn="1"/>
        </p:nvPicPr>
        <p:blipFill>
          <a:blip r:embed="rId7"/>
          <a:stretch>
            <a:fillRect/>
          </a:stretch>
        </p:blipFill>
        <p:spPr>
          <a:xfrm>
            <a:off x="8864880" y="6246518"/>
            <a:ext cx="1411896" cy="306370"/>
          </a:xfrm>
          <a:prstGeom prst="rect">
            <a:avLst/>
          </a:prstGeom>
        </p:spPr>
      </p:pic>
      <p:pic>
        <p:nvPicPr>
          <p:cNvPr id="7" name="Picture 6">
            <a:extLst>
              <a:ext uri="{FF2B5EF4-FFF2-40B4-BE49-F238E27FC236}">
                <a16:creationId xmlns:a16="http://schemas.microsoft.com/office/drawing/2014/main" id="{983BA27D-21E0-589B-E308-7EBADBD4D250}"/>
              </a:ext>
            </a:extLst>
          </p:cNvPr>
          <p:cNvPicPr>
            <a:picLocks noChangeAspect="1"/>
          </p:cNvPicPr>
          <p:nvPr userDrawn="1"/>
        </p:nvPicPr>
        <p:blipFill>
          <a:blip r:embed="rId8"/>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3050206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4" name="Picture 13">
            <a:extLst>
              <a:ext uri="{FF2B5EF4-FFF2-40B4-BE49-F238E27FC236}">
                <a16:creationId xmlns:a16="http://schemas.microsoft.com/office/drawing/2014/main" id="{B092FE04-D190-D068-40B5-DF33AFECAC1C}"/>
              </a:ext>
            </a:extLst>
          </p:cNvPr>
          <p:cNvPicPr>
            <a:picLocks noChangeAspect="1"/>
          </p:cNvPicPr>
          <p:nvPr userDrawn="1"/>
        </p:nvPicPr>
        <p:blipFill>
          <a:blip r:embed="rId2"/>
          <a:stretch>
            <a:fillRect/>
          </a:stretch>
        </p:blipFill>
        <p:spPr>
          <a:xfrm>
            <a:off x="251716" y="764861"/>
            <a:ext cx="3875784" cy="4531830"/>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pic>
        <p:nvPicPr>
          <p:cNvPr id="6" name="Picture 5">
            <a:extLst>
              <a:ext uri="{FF2B5EF4-FFF2-40B4-BE49-F238E27FC236}">
                <a16:creationId xmlns:a16="http://schemas.microsoft.com/office/drawing/2014/main" id="{F6800718-6418-BDB6-73F5-94F9F51F837E}"/>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E04144B-8D84-263C-5CF2-A0B8DF257C80}"/>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CCCEE8F7-05E0-44E5-02EB-A2E692D8B001}"/>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324547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pic>
        <p:nvPicPr>
          <p:cNvPr id="10" name="Picture 9">
            <a:extLst>
              <a:ext uri="{FF2B5EF4-FFF2-40B4-BE49-F238E27FC236}">
                <a16:creationId xmlns:a16="http://schemas.microsoft.com/office/drawing/2014/main" id="{696D2B05-F817-DAB8-E0A8-905FC4ECF7A8}"/>
              </a:ext>
            </a:extLst>
          </p:cNvPr>
          <p:cNvPicPr>
            <a:picLocks noChangeAspect="1"/>
          </p:cNvPicPr>
          <p:nvPr userDrawn="1"/>
        </p:nvPicPr>
        <p:blipFill>
          <a:blip r:embed="rId2"/>
          <a:stretch>
            <a:fillRect/>
          </a:stretch>
        </p:blipFill>
        <p:spPr>
          <a:xfrm>
            <a:off x="251716" y="1594022"/>
            <a:ext cx="4572871" cy="4436286"/>
          </a:xfrm>
          <a:prstGeom prst="rect">
            <a:avLst/>
          </a:prstGeom>
        </p:spPr>
      </p:pic>
      <p:pic>
        <p:nvPicPr>
          <p:cNvPr id="6" name="Picture 5">
            <a:extLst>
              <a:ext uri="{FF2B5EF4-FFF2-40B4-BE49-F238E27FC236}">
                <a16:creationId xmlns:a16="http://schemas.microsoft.com/office/drawing/2014/main" id="{FD3AA210-F1CE-4D7C-F00F-6C8B215D56B6}"/>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C43C39D-DF3E-D5C6-A748-2E622A076A69}"/>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E1A6D8E3-8445-E5F6-37F3-7C14D80A17BA}"/>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212438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Content Placeholder 11">
            <a:extLst>
              <a:ext uri="{FF2B5EF4-FFF2-40B4-BE49-F238E27FC236}">
                <a16:creationId xmlns:a16="http://schemas.microsoft.com/office/drawing/2014/main" id="{A39D40DE-EB86-5F32-28E6-303C7992B637}"/>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341290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pic>
        <p:nvPicPr>
          <p:cNvPr id="17" name="Picture 16">
            <a:extLst>
              <a:ext uri="{FF2B5EF4-FFF2-40B4-BE49-F238E27FC236}">
                <a16:creationId xmlns:a16="http://schemas.microsoft.com/office/drawing/2014/main" id="{DF77214C-661C-4E0D-3CC8-94B1423C7254}"/>
              </a:ext>
            </a:extLst>
          </p:cNvPr>
          <p:cNvPicPr>
            <a:picLocks noChangeAspect="1"/>
          </p:cNvPicPr>
          <p:nvPr userDrawn="1"/>
        </p:nvPicPr>
        <p:blipFill>
          <a:blip r:embed="rId2"/>
          <a:stretch>
            <a:fillRect/>
          </a:stretch>
        </p:blipFill>
        <p:spPr>
          <a:xfrm>
            <a:off x="1146061" y="1403457"/>
            <a:ext cx="3634878" cy="3545600"/>
          </a:xfrm>
          <a:prstGeom prst="rect">
            <a:avLst/>
          </a:prstGeom>
        </p:spPr>
      </p:pic>
      <p:pic>
        <p:nvPicPr>
          <p:cNvPr id="6" name="Picture 5">
            <a:extLst>
              <a:ext uri="{FF2B5EF4-FFF2-40B4-BE49-F238E27FC236}">
                <a16:creationId xmlns:a16="http://schemas.microsoft.com/office/drawing/2014/main" id="{D3CB1A7C-D965-1E3A-BCA3-F0FA58A8E102}"/>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DAEB7E72-CF30-CCB3-39E7-B9C9C3B84D36}"/>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DDB3DC3A-9997-4007-1D43-9D9DB988B841}"/>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8150351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pic>
        <p:nvPicPr>
          <p:cNvPr id="2" name="Picture 1">
            <a:extLst>
              <a:ext uri="{FF2B5EF4-FFF2-40B4-BE49-F238E27FC236}">
                <a16:creationId xmlns:a16="http://schemas.microsoft.com/office/drawing/2014/main" id="{A34FAA95-09D7-2412-3C72-04FFC3085193}"/>
              </a:ext>
            </a:extLst>
          </p:cNvPr>
          <p:cNvPicPr>
            <a:picLocks noChangeAspect="1"/>
          </p:cNvPicPr>
          <p:nvPr userDrawn="1"/>
        </p:nvPicPr>
        <p:blipFill>
          <a:blip r:embed="rId2"/>
          <a:stretch>
            <a:fillRect/>
          </a:stretch>
        </p:blipFill>
        <p:spPr>
          <a:xfrm>
            <a:off x="1908352" y="1327172"/>
            <a:ext cx="2190682" cy="4703137"/>
          </a:xfrm>
          <a:prstGeom prst="rect">
            <a:avLst/>
          </a:prstGeom>
        </p:spPr>
      </p:pic>
      <p:pic>
        <p:nvPicPr>
          <p:cNvPr id="4" name="Picture 3">
            <a:extLst>
              <a:ext uri="{FF2B5EF4-FFF2-40B4-BE49-F238E27FC236}">
                <a16:creationId xmlns:a16="http://schemas.microsoft.com/office/drawing/2014/main" id="{48C24758-B3BC-2E6A-063E-A557ADED9352}"/>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6A2F5C05-06F2-088A-B85F-02FA1C3DEA60}"/>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6" name="Picture 5">
            <a:extLst>
              <a:ext uri="{FF2B5EF4-FFF2-40B4-BE49-F238E27FC236}">
                <a16:creationId xmlns:a16="http://schemas.microsoft.com/office/drawing/2014/main" id="{3D3C0B0B-13BD-96C7-E2C5-06F172D98D8D}"/>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4285369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 name="Picture 2">
            <a:extLst>
              <a:ext uri="{FF2B5EF4-FFF2-40B4-BE49-F238E27FC236}">
                <a16:creationId xmlns:a16="http://schemas.microsoft.com/office/drawing/2014/main" id="{13A16BD0-F41E-FBB0-AC9B-8791CE26904E}"/>
              </a:ext>
            </a:extLst>
          </p:cNvPr>
          <p:cNvPicPr>
            <a:picLocks noChangeAspect="1"/>
          </p:cNvPicPr>
          <p:nvPr userDrawn="1"/>
        </p:nvPicPr>
        <p:blipFill>
          <a:blip r:embed="rId2"/>
          <a:stretch>
            <a:fillRect/>
          </a:stretch>
        </p:blipFill>
        <p:spPr>
          <a:xfrm flipH="1">
            <a:off x="-268828" y="1293429"/>
            <a:ext cx="4651642" cy="5229911"/>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pic>
        <p:nvPicPr>
          <p:cNvPr id="7" name="Picture 6">
            <a:extLst>
              <a:ext uri="{FF2B5EF4-FFF2-40B4-BE49-F238E27FC236}">
                <a16:creationId xmlns:a16="http://schemas.microsoft.com/office/drawing/2014/main" id="{9E68B9BB-9690-B9F6-C726-402680D6EA98}"/>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CAA0AE53-17DD-A87B-2A28-480659BCD9A8}"/>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91B0441D-9472-9367-7BF7-FA43E4D6260F}"/>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915595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pic>
        <p:nvPicPr>
          <p:cNvPr id="4" name="Picture 3">
            <a:extLst>
              <a:ext uri="{FF2B5EF4-FFF2-40B4-BE49-F238E27FC236}">
                <a16:creationId xmlns:a16="http://schemas.microsoft.com/office/drawing/2014/main" id="{48C24758-B3BC-2E6A-063E-A557ADED9352}"/>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6A2F5C05-06F2-088A-B85F-02FA1C3DEA60}"/>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6" name="Content Placeholder 11">
            <a:extLst>
              <a:ext uri="{FF2B5EF4-FFF2-40B4-BE49-F238E27FC236}">
                <a16:creationId xmlns:a16="http://schemas.microsoft.com/office/drawing/2014/main" id="{513C4C31-FA94-D112-ABF9-B2E37E4546AF}"/>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2" name="Picture 1">
            <a:extLst>
              <a:ext uri="{FF2B5EF4-FFF2-40B4-BE49-F238E27FC236}">
                <a16:creationId xmlns:a16="http://schemas.microsoft.com/office/drawing/2014/main" id="{4AA26160-2DF4-1C7E-0943-5273BF915712}"/>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45437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pic>
        <p:nvPicPr>
          <p:cNvPr id="7" name="Picture 6">
            <a:extLst>
              <a:ext uri="{FF2B5EF4-FFF2-40B4-BE49-F238E27FC236}">
                <a16:creationId xmlns:a16="http://schemas.microsoft.com/office/drawing/2014/main" id="{9E68B9BB-9690-B9F6-C726-402680D6EA98}"/>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CAA0AE53-17DD-A87B-2A28-480659BCD9A8}"/>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C5026ABA-700A-3C99-CB19-DAACC04CC164}"/>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5756C04F-6B12-96A0-AD7F-8A74CF11F5D9}"/>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8316816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pic>
        <p:nvPicPr>
          <p:cNvPr id="6" name="Picture 5">
            <a:extLst>
              <a:ext uri="{FF2B5EF4-FFF2-40B4-BE49-F238E27FC236}">
                <a16:creationId xmlns:a16="http://schemas.microsoft.com/office/drawing/2014/main" id="{FD3AA210-F1CE-4D7C-F00F-6C8B215D56B6}"/>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C43C39D-DF3E-D5C6-A748-2E622A076A69}"/>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C413B2B5-E6FF-D923-B286-E757DEE720BE}"/>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4F4E3A21-4F12-077C-42C0-DB7323CDD2F2}"/>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7906335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pic>
        <p:nvPicPr>
          <p:cNvPr id="6" name="Picture 5">
            <a:extLst>
              <a:ext uri="{FF2B5EF4-FFF2-40B4-BE49-F238E27FC236}">
                <a16:creationId xmlns:a16="http://schemas.microsoft.com/office/drawing/2014/main" id="{D3CB1A7C-D965-1E3A-BCA3-F0FA58A8E102}"/>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DAEB7E72-CF30-CCB3-39E7-B9C9C3B84D36}"/>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6B3590FF-8289-5043-7530-287C7372396C}"/>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B1031A32-532F-AC64-A382-4C1A69D16FE5}"/>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706031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 name="Picture 2">
            <a:extLst>
              <a:ext uri="{FF2B5EF4-FFF2-40B4-BE49-F238E27FC236}">
                <a16:creationId xmlns:a16="http://schemas.microsoft.com/office/drawing/2014/main" id="{F31FB1B8-927F-F127-ECC1-C5AA85D3F5C3}"/>
              </a:ext>
            </a:extLst>
          </p:cNvPr>
          <p:cNvPicPr>
            <a:picLocks noChangeAspect="1"/>
          </p:cNvPicPr>
          <p:nvPr userDrawn="1"/>
        </p:nvPicPr>
        <p:blipFill>
          <a:blip r:embed="rId2"/>
          <a:stretch>
            <a:fillRect/>
          </a:stretch>
        </p:blipFill>
        <p:spPr>
          <a:xfrm>
            <a:off x="594898" y="4024737"/>
            <a:ext cx="2288002" cy="2000844"/>
          </a:xfrm>
          <a:prstGeom prst="rect">
            <a:avLst/>
          </a:prstGeom>
        </p:spPr>
      </p:pic>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3"/>
          <a:stretch>
            <a:fillRect/>
          </a:stretch>
        </p:blipFill>
        <p:spPr>
          <a:xfrm>
            <a:off x="1189422" y="11864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4"/>
          <a:stretch>
            <a:fillRect/>
          </a:stretch>
        </p:blipFill>
        <p:spPr>
          <a:xfrm>
            <a:off x="9820312" y="1763034"/>
            <a:ext cx="931880" cy="597267"/>
          </a:xfrm>
          <a:prstGeom prst="rect">
            <a:avLst/>
          </a:prstGeom>
        </p:spPr>
      </p:pic>
      <p:pic>
        <p:nvPicPr>
          <p:cNvPr id="8" name="Picture 7">
            <a:extLst>
              <a:ext uri="{FF2B5EF4-FFF2-40B4-BE49-F238E27FC236}">
                <a16:creationId xmlns:a16="http://schemas.microsoft.com/office/drawing/2014/main" id="{AEACA3E3-6F5B-728F-1CC8-EA2498720A07}"/>
              </a:ext>
            </a:extLst>
          </p:cNvPr>
          <p:cNvPicPr>
            <a:picLocks noChangeAspect="1"/>
          </p:cNvPicPr>
          <p:nvPr userDrawn="1"/>
        </p:nvPicPr>
        <p:blipFill>
          <a:blip r:embed="rId5"/>
          <a:stretch>
            <a:fillRect/>
          </a:stretch>
        </p:blipFill>
        <p:spPr>
          <a:xfrm>
            <a:off x="10085244" y="4024737"/>
            <a:ext cx="1333896" cy="2000844"/>
          </a:xfrm>
          <a:prstGeom prst="rect">
            <a:avLst/>
          </a:prstGeom>
        </p:spPr>
      </p:pic>
      <p:pic>
        <p:nvPicPr>
          <p:cNvPr id="9" name="Picture 8">
            <a:extLst>
              <a:ext uri="{FF2B5EF4-FFF2-40B4-BE49-F238E27FC236}">
                <a16:creationId xmlns:a16="http://schemas.microsoft.com/office/drawing/2014/main" id="{CB8076F0-97CC-C013-9838-52D3E59FE8FE}"/>
              </a:ext>
            </a:extLst>
          </p:cNvPr>
          <p:cNvPicPr>
            <a:picLocks noChangeAspect="1"/>
          </p:cNvPicPr>
          <p:nvPr userDrawn="1"/>
        </p:nvPicPr>
        <p:blipFill>
          <a:blip r:embed="rId5"/>
          <a:stretch>
            <a:fillRect/>
          </a:stretch>
        </p:blipFill>
        <p:spPr>
          <a:xfrm>
            <a:off x="9162867" y="4642015"/>
            <a:ext cx="922377" cy="1383566"/>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6"/>
          <a:stretch>
            <a:fillRect/>
          </a:stretch>
        </p:blipFill>
        <p:spPr>
          <a:xfrm>
            <a:off x="8609081" y="1107470"/>
            <a:ext cx="771954" cy="499500"/>
          </a:xfrm>
          <a:prstGeom prst="rect">
            <a:avLst/>
          </a:prstGeom>
        </p:spPr>
      </p:pic>
      <p:pic>
        <p:nvPicPr>
          <p:cNvPr id="10" name="Picture 9">
            <a:extLst>
              <a:ext uri="{FF2B5EF4-FFF2-40B4-BE49-F238E27FC236}">
                <a16:creationId xmlns:a16="http://schemas.microsoft.com/office/drawing/2014/main" id="{6E40849D-98C2-0250-E43A-FF65DED2CE8B}"/>
              </a:ext>
            </a:extLst>
          </p:cNvPr>
          <p:cNvPicPr>
            <a:picLocks noChangeAspect="1"/>
          </p:cNvPicPr>
          <p:nvPr userDrawn="1"/>
        </p:nvPicPr>
        <p:blipFill>
          <a:blip r:embed="rId7"/>
          <a:stretch>
            <a:fillRect/>
          </a:stretch>
        </p:blipFill>
        <p:spPr>
          <a:xfrm>
            <a:off x="10506127" y="6246518"/>
            <a:ext cx="1411896" cy="306370"/>
          </a:xfrm>
          <a:prstGeom prst="rect">
            <a:avLst/>
          </a:prstGeom>
        </p:spPr>
      </p:pic>
      <p:pic>
        <p:nvPicPr>
          <p:cNvPr id="12" name="Picture 11">
            <a:extLst>
              <a:ext uri="{FF2B5EF4-FFF2-40B4-BE49-F238E27FC236}">
                <a16:creationId xmlns:a16="http://schemas.microsoft.com/office/drawing/2014/main" id="{8EF84B12-233D-6C94-D818-5A5771BC5A06}"/>
              </a:ext>
            </a:extLst>
          </p:cNvPr>
          <p:cNvPicPr>
            <a:picLocks noChangeAspect="1"/>
          </p:cNvPicPr>
          <p:nvPr userDrawn="1"/>
        </p:nvPicPr>
        <p:blipFill>
          <a:blip r:embed="rId8"/>
          <a:stretch>
            <a:fillRect/>
          </a:stretch>
        </p:blipFill>
        <p:spPr>
          <a:xfrm>
            <a:off x="8864880" y="6246518"/>
            <a:ext cx="1411896" cy="306370"/>
          </a:xfrm>
          <a:prstGeom prst="rect">
            <a:avLst/>
          </a:prstGeom>
        </p:spPr>
      </p:pic>
      <p:sp>
        <p:nvSpPr>
          <p:cNvPr id="14" name="TextBox 13">
            <a:extLst>
              <a:ext uri="{FF2B5EF4-FFF2-40B4-BE49-F238E27FC236}">
                <a16:creationId xmlns:a16="http://schemas.microsoft.com/office/drawing/2014/main" id="{D994E3DF-64F4-D933-DD0D-FBBCC9FB34EC}"/>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a:latin typeface="Tahoma" panose="020B0604030504040204" pitchFamily="34" charset="0"/>
              <a:ea typeface="Tahoma" panose="020B0604030504040204" pitchFamily="34" charset="0"/>
              <a:cs typeface="Tahoma" panose="020B0604030504040204" pitchFamily="34" charset="0"/>
            </a:endParaRPr>
          </a:p>
        </p:txBody>
      </p:sp>
      <p:sp>
        <p:nvSpPr>
          <p:cNvPr id="17" name="Title 1">
            <a:extLst>
              <a:ext uri="{FF2B5EF4-FFF2-40B4-BE49-F238E27FC236}">
                <a16:creationId xmlns:a16="http://schemas.microsoft.com/office/drawing/2014/main" id="{B2162160-C6D6-FEE7-EB38-764188ECEF7C}"/>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9" name="Subtitle 2">
            <a:extLst>
              <a:ext uri="{FF2B5EF4-FFF2-40B4-BE49-F238E27FC236}">
                <a16:creationId xmlns:a16="http://schemas.microsoft.com/office/drawing/2014/main" id="{9E9FAB06-579E-997C-D507-3C7DE96A635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Tree>
    <p:extLst>
      <p:ext uri="{BB962C8B-B14F-4D97-AF65-F5344CB8AC3E}">
        <p14:creationId xmlns:p14="http://schemas.microsoft.com/office/powerpoint/2010/main" val="8954019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kalvo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EEC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2" name="Picture 1">
            <a:extLst>
              <a:ext uri="{FF2B5EF4-FFF2-40B4-BE49-F238E27FC236}">
                <a16:creationId xmlns:a16="http://schemas.microsoft.com/office/drawing/2014/main" id="{20F47650-839D-64FC-8B9B-16DF3BE461FA}"/>
              </a:ext>
            </a:extLst>
          </p:cNvPr>
          <p:cNvPicPr>
            <a:picLocks noChangeAspect="1"/>
          </p:cNvPicPr>
          <p:nvPr userDrawn="1"/>
        </p:nvPicPr>
        <p:blipFill>
          <a:blip r:embed="rId2"/>
          <a:stretch>
            <a:fillRect/>
          </a:stretch>
        </p:blipFill>
        <p:spPr>
          <a:xfrm>
            <a:off x="8871775" y="251505"/>
            <a:ext cx="3068225" cy="2848746"/>
          </a:xfrm>
          <a:prstGeom prst="rect">
            <a:avLst/>
          </a:prstGeom>
        </p:spPr>
      </p:pic>
      <p:pic>
        <p:nvPicPr>
          <p:cNvPr id="5" name="Picture 4">
            <a:extLst>
              <a:ext uri="{FF2B5EF4-FFF2-40B4-BE49-F238E27FC236}">
                <a16:creationId xmlns:a16="http://schemas.microsoft.com/office/drawing/2014/main" id="{A3BDD096-AB7B-F0B2-4D84-F219EAC2C915}"/>
              </a:ext>
            </a:extLst>
          </p:cNvPr>
          <p:cNvPicPr>
            <a:picLocks noChangeAspect="1"/>
          </p:cNvPicPr>
          <p:nvPr userDrawn="1"/>
        </p:nvPicPr>
        <p:blipFill>
          <a:blip r:embed="rId3"/>
          <a:stretch>
            <a:fillRect/>
          </a:stretch>
        </p:blipFill>
        <p:spPr>
          <a:xfrm>
            <a:off x="251998" y="2998309"/>
            <a:ext cx="4833085" cy="3027272"/>
          </a:xfrm>
          <a:prstGeom prst="rect">
            <a:avLst/>
          </a:prstGeom>
        </p:spPr>
      </p:pic>
      <p:pic>
        <p:nvPicPr>
          <p:cNvPr id="4" name="Picture 3">
            <a:extLst>
              <a:ext uri="{FF2B5EF4-FFF2-40B4-BE49-F238E27FC236}">
                <a16:creationId xmlns:a16="http://schemas.microsoft.com/office/drawing/2014/main" id="{F32AC29A-9C15-311F-FE03-44D2C6F4D5F0}"/>
              </a:ext>
            </a:extLst>
          </p:cNvPr>
          <p:cNvPicPr>
            <a:picLocks noChangeAspect="1"/>
          </p:cNvPicPr>
          <p:nvPr userDrawn="1"/>
        </p:nvPicPr>
        <p:blipFill>
          <a:blip r:embed="rId4"/>
          <a:stretch>
            <a:fillRect/>
          </a:stretch>
        </p:blipFill>
        <p:spPr>
          <a:xfrm>
            <a:off x="10506127" y="6246518"/>
            <a:ext cx="1411896" cy="306370"/>
          </a:xfrm>
          <a:prstGeom prst="rect">
            <a:avLst/>
          </a:prstGeom>
        </p:spPr>
      </p:pic>
      <p:pic>
        <p:nvPicPr>
          <p:cNvPr id="6" name="Picture 5">
            <a:extLst>
              <a:ext uri="{FF2B5EF4-FFF2-40B4-BE49-F238E27FC236}">
                <a16:creationId xmlns:a16="http://schemas.microsoft.com/office/drawing/2014/main" id="{18FE8486-0EE3-E15E-01B5-EBDC736BE9EB}"/>
              </a:ext>
            </a:extLst>
          </p:cNvPr>
          <p:cNvPicPr>
            <a:picLocks noChangeAspect="1"/>
          </p:cNvPicPr>
          <p:nvPr userDrawn="1"/>
        </p:nvPicPr>
        <p:blipFill>
          <a:blip r:embed="rId5"/>
          <a:stretch>
            <a:fillRect/>
          </a:stretch>
        </p:blipFill>
        <p:spPr>
          <a:xfrm>
            <a:off x="8864880" y="6246518"/>
            <a:ext cx="1411896" cy="306370"/>
          </a:xfrm>
          <a:prstGeom prst="rect">
            <a:avLst/>
          </a:prstGeom>
        </p:spPr>
      </p:pic>
      <p:sp>
        <p:nvSpPr>
          <p:cNvPr id="7" name="TextBox 6">
            <a:extLst>
              <a:ext uri="{FF2B5EF4-FFF2-40B4-BE49-F238E27FC236}">
                <a16:creationId xmlns:a16="http://schemas.microsoft.com/office/drawing/2014/main" id="{58013EA2-3299-D5A3-15C6-76FA66974104}"/>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7FCCCA3-CA4B-DCFB-9A01-49D4180F50B2}"/>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0" name="Subtitle 2">
            <a:extLst>
              <a:ext uri="{FF2B5EF4-FFF2-40B4-BE49-F238E27FC236}">
                <a16:creationId xmlns:a16="http://schemas.microsoft.com/office/drawing/2014/main" id="{E6E6A915-51C2-4EBF-53BC-0B5DC7E3BA6A}"/>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Tree>
    <p:extLst>
      <p:ext uri="{BB962C8B-B14F-4D97-AF65-F5344CB8AC3E}">
        <p14:creationId xmlns:p14="http://schemas.microsoft.com/office/powerpoint/2010/main" val="11438313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a:extLst>
              <a:ext uri="{FF2B5EF4-FFF2-40B4-BE49-F238E27FC236}">
                <a16:creationId xmlns:a16="http://schemas.microsoft.com/office/drawing/2014/main" id="{F89CBC66-CA1A-6D97-EBAF-C1076AC492C1}"/>
              </a:ext>
            </a:extLst>
          </p:cNvPr>
          <p:cNvPicPr>
            <a:picLocks noChangeAspect="1"/>
          </p:cNvPicPr>
          <p:nvPr userDrawn="1"/>
        </p:nvPicPr>
        <p:blipFill>
          <a:blip r:embed="rId2"/>
          <a:stretch>
            <a:fillRect/>
          </a:stretch>
        </p:blipFill>
        <p:spPr>
          <a:xfrm>
            <a:off x="251998" y="2342273"/>
            <a:ext cx="2667350" cy="3683308"/>
          </a:xfrm>
          <a:prstGeom prst="rect">
            <a:avLst/>
          </a:prstGeom>
        </p:spPr>
      </p:pic>
      <p:pic>
        <p:nvPicPr>
          <p:cNvPr id="7" name="Picture 6">
            <a:extLst>
              <a:ext uri="{FF2B5EF4-FFF2-40B4-BE49-F238E27FC236}">
                <a16:creationId xmlns:a16="http://schemas.microsoft.com/office/drawing/2014/main" id="{C6798F48-458A-A5A8-9EE2-10C62B0D571C}"/>
              </a:ext>
            </a:extLst>
          </p:cNvPr>
          <p:cNvPicPr>
            <a:picLocks noChangeAspect="1"/>
          </p:cNvPicPr>
          <p:nvPr userDrawn="1"/>
        </p:nvPicPr>
        <p:blipFill>
          <a:blip r:embed="rId3"/>
          <a:stretch>
            <a:fillRect/>
          </a:stretch>
        </p:blipFill>
        <p:spPr>
          <a:xfrm>
            <a:off x="9728492" y="1801504"/>
            <a:ext cx="2211508" cy="2444722"/>
          </a:xfrm>
          <a:prstGeom prst="rect">
            <a:avLst/>
          </a:prstGeom>
        </p:spPr>
      </p:pic>
      <p:pic>
        <p:nvPicPr>
          <p:cNvPr id="3" name="Picture 2">
            <a:extLst>
              <a:ext uri="{FF2B5EF4-FFF2-40B4-BE49-F238E27FC236}">
                <a16:creationId xmlns:a16="http://schemas.microsoft.com/office/drawing/2014/main" id="{79BA2CF2-D81D-38ED-A568-53A9829493BB}"/>
              </a:ext>
            </a:extLst>
          </p:cNvPr>
          <p:cNvPicPr>
            <a:picLocks noChangeAspect="1"/>
          </p:cNvPicPr>
          <p:nvPr userDrawn="1"/>
        </p:nvPicPr>
        <p:blipFill>
          <a:blip r:embed="rId4"/>
          <a:stretch>
            <a:fillRect/>
          </a:stretch>
        </p:blipFill>
        <p:spPr>
          <a:xfrm>
            <a:off x="10506127" y="6246518"/>
            <a:ext cx="1411896" cy="306370"/>
          </a:xfrm>
          <a:prstGeom prst="rect">
            <a:avLst/>
          </a:prstGeom>
        </p:spPr>
      </p:pic>
      <p:pic>
        <p:nvPicPr>
          <p:cNvPr id="4" name="Picture 3">
            <a:extLst>
              <a:ext uri="{FF2B5EF4-FFF2-40B4-BE49-F238E27FC236}">
                <a16:creationId xmlns:a16="http://schemas.microsoft.com/office/drawing/2014/main" id="{4FFD19EF-7BB1-D768-C46D-866D06D5CB5E}"/>
              </a:ext>
            </a:extLst>
          </p:cNvPr>
          <p:cNvPicPr>
            <a:picLocks noChangeAspect="1"/>
          </p:cNvPicPr>
          <p:nvPr userDrawn="1"/>
        </p:nvPicPr>
        <p:blipFill>
          <a:blip r:embed="rId5"/>
          <a:stretch>
            <a:fillRect/>
          </a:stretch>
        </p:blipFill>
        <p:spPr>
          <a:xfrm>
            <a:off x="8864880" y="6246518"/>
            <a:ext cx="1411896" cy="306370"/>
          </a:xfrm>
          <a:prstGeom prst="rect">
            <a:avLst/>
          </a:prstGeom>
        </p:spPr>
      </p:pic>
      <p:sp>
        <p:nvSpPr>
          <p:cNvPr id="6" name="TextBox 5">
            <a:extLst>
              <a:ext uri="{FF2B5EF4-FFF2-40B4-BE49-F238E27FC236}">
                <a16:creationId xmlns:a16="http://schemas.microsoft.com/office/drawing/2014/main" id="{9CFE5FB9-C997-0B21-B639-A4320B75F8E1}"/>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6B40E0A-0316-6C28-7C92-77F4670496D0}"/>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0" name="Subtitle 2">
            <a:extLst>
              <a:ext uri="{FF2B5EF4-FFF2-40B4-BE49-F238E27FC236}">
                <a16:creationId xmlns:a16="http://schemas.microsoft.com/office/drawing/2014/main" id="{D321FCB2-B93B-9C25-56A5-D33FE27D0B31}"/>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Tree>
    <p:extLst>
      <p:ext uri="{BB962C8B-B14F-4D97-AF65-F5344CB8AC3E}">
        <p14:creationId xmlns:p14="http://schemas.microsoft.com/office/powerpoint/2010/main" val="350826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a:p>
        </p:txBody>
      </p:sp>
      <p:sp>
        <p:nvSpPr>
          <p:cNvPr id="6" name="Content Placeholder 11">
            <a:extLst>
              <a:ext uri="{FF2B5EF4-FFF2-40B4-BE49-F238E27FC236}">
                <a16:creationId xmlns:a16="http://schemas.microsoft.com/office/drawing/2014/main" id="{A5B21D32-70E9-80F8-C4B9-2B5132531D11}"/>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839598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älikalvo - Vaaleanpun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FA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 name="Picture 2">
            <a:extLst>
              <a:ext uri="{FF2B5EF4-FFF2-40B4-BE49-F238E27FC236}">
                <a16:creationId xmlns:a16="http://schemas.microsoft.com/office/drawing/2014/main" id="{311A6207-5E81-F1A0-6B3E-F89F3B56DC0E}"/>
              </a:ext>
            </a:extLst>
          </p:cNvPr>
          <p:cNvPicPr>
            <a:picLocks noChangeAspect="1"/>
          </p:cNvPicPr>
          <p:nvPr userDrawn="1"/>
        </p:nvPicPr>
        <p:blipFill>
          <a:blip r:embed="rId2"/>
          <a:stretch>
            <a:fillRect/>
          </a:stretch>
        </p:blipFill>
        <p:spPr>
          <a:xfrm>
            <a:off x="678912" y="4574465"/>
            <a:ext cx="2849355" cy="1522624"/>
          </a:xfrm>
          <a:prstGeom prst="rect">
            <a:avLst/>
          </a:prstGeom>
        </p:spPr>
      </p:pic>
      <p:pic>
        <p:nvPicPr>
          <p:cNvPr id="7" name="Picture 6">
            <a:extLst>
              <a:ext uri="{FF2B5EF4-FFF2-40B4-BE49-F238E27FC236}">
                <a16:creationId xmlns:a16="http://schemas.microsoft.com/office/drawing/2014/main" id="{9ED610E5-A200-A1BA-A4EC-C15DEB105B82}"/>
              </a:ext>
            </a:extLst>
          </p:cNvPr>
          <p:cNvPicPr>
            <a:picLocks noChangeAspect="1"/>
          </p:cNvPicPr>
          <p:nvPr userDrawn="1"/>
        </p:nvPicPr>
        <p:blipFill>
          <a:blip r:embed="rId3"/>
          <a:stretch>
            <a:fillRect/>
          </a:stretch>
        </p:blipFill>
        <p:spPr>
          <a:xfrm>
            <a:off x="8520806" y="4343566"/>
            <a:ext cx="959123" cy="1687216"/>
          </a:xfrm>
          <a:prstGeom prst="rect">
            <a:avLst/>
          </a:prstGeom>
        </p:spPr>
      </p:pic>
      <p:pic>
        <p:nvPicPr>
          <p:cNvPr id="8" name="Picture 7">
            <a:extLst>
              <a:ext uri="{FF2B5EF4-FFF2-40B4-BE49-F238E27FC236}">
                <a16:creationId xmlns:a16="http://schemas.microsoft.com/office/drawing/2014/main" id="{3A26D852-2BC4-0F33-FF1B-E51262F710B4}"/>
              </a:ext>
            </a:extLst>
          </p:cNvPr>
          <p:cNvPicPr>
            <a:picLocks noChangeAspect="1"/>
          </p:cNvPicPr>
          <p:nvPr userDrawn="1"/>
        </p:nvPicPr>
        <p:blipFill>
          <a:blip r:embed="rId3"/>
          <a:stretch>
            <a:fillRect/>
          </a:stretch>
        </p:blipFill>
        <p:spPr>
          <a:xfrm>
            <a:off x="9653889" y="3998752"/>
            <a:ext cx="1155137" cy="2032029"/>
          </a:xfrm>
          <a:prstGeom prst="rect">
            <a:avLst/>
          </a:prstGeom>
        </p:spPr>
      </p:pic>
      <p:pic>
        <p:nvPicPr>
          <p:cNvPr id="9" name="Picture 8">
            <a:extLst>
              <a:ext uri="{FF2B5EF4-FFF2-40B4-BE49-F238E27FC236}">
                <a16:creationId xmlns:a16="http://schemas.microsoft.com/office/drawing/2014/main" id="{AF2E3957-660C-DC7A-618D-EFAE30220886}"/>
              </a:ext>
            </a:extLst>
          </p:cNvPr>
          <p:cNvPicPr>
            <a:picLocks noChangeAspect="1"/>
          </p:cNvPicPr>
          <p:nvPr userDrawn="1"/>
        </p:nvPicPr>
        <p:blipFill>
          <a:blip r:embed="rId4"/>
          <a:stretch>
            <a:fillRect/>
          </a:stretch>
        </p:blipFill>
        <p:spPr>
          <a:xfrm>
            <a:off x="10208004" y="2027774"/>
            <a:ext cx="1202045" cy="770423"/>
          </a:xfrm>
          <a:prstGeom prst="rect">
            <a:avLst/>
          </a:prstGeom>
        </p:spPr>
      </p:pic>
      <p:pic>
        <p:nvPicPr>
          <p:cNvPr id="10" name="Picture 9">
            <a:extLst>
              <a:ext uri="{FF2B5EF4-FFF2-40B4-BE49-F238E27FC236}">
                <a16:creationId xmlns:a16="http://schemas.microsoft.com/office/drawing/2014/main" id="{68D7284E-9009-94FE-E4C6-A86089410B44}"/>
              </a:ext>
            </a:extLst>
          </p:cNvPr>
          <p:cNvPicPr>
            <a:picLocks noChangeAspect="1"/>
          </p:cNvPicPr>
          <p:nvPr userDrawn="1"/>
        </p:nvPicPr>
        <p:blipFill>
          <a:blip r:embed="rId5"/>
          <a:stretch>
            <a:fillRect/>
          </a:stretch>
        </p:blipFill>
        <p:spPr>
          <a:xfrm>
            <a:off x="781951" y="1205856"/>
            <a:ext cx="2343386" cy="2005938"/>
          </a:xfrm>
          <a:prstGeom prst="rect">
            <a:avLst/>
          </a:prstGeom>
        </p:spPr>
      </p:pic>
      <p:pic>
        <p:nvPicPr>
          <p:cNvPr id="4" name="Picture 3">
            <a:extLst>
              <a:ext uri="{FF2B5EF4-FFF2-40B4-BE49-F238E27FC236}">
                <a16:creationId xmlns:a16="http://schemas.microsoft.com/office/drawing/2014/main" id="{A14523C4-567D-C82F-46C3-BC956AE9537D}"/>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95ADA80A-8733-9160-77D8-D0C09D1FC3B5}"/>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6" name="TextBox 5">
            <a:extLst>
              <a:ext uri="{FF2B5EF4-FFF2-40B4-BE49-F238E27FC236}">
                <a16:creationId xmlns:a16="http://schemas.microsoft.com/office/drawing/2014/main" id="{7DE45D0E-524D-A8FD-C2A4-0912C93EB6FA}"/>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39804798-D62B-8E22-EC07-CCDD63147616}"/>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4" name="Subtitle 2">
            <a:extLst>
              <a:ext uri="{FF2B5EF4-FFF2-40B4-BE49-F238E27FC236}">
                <a16:creationId xmlns:a16="http://schemas.microsoft.com/office/drawing/2014/main" id="{17CCA334-D3FC-F093-4C53-33542CF680D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Tree>
    <p:extLst>
      <p:ext uri="{BB962C8B-B14F-4D97-AF65-F5344CB8AC3E}">
        <p14:creationId xmlns:p14="http://schemas.microsoft.com/office/powerpoint/2010/main" val="13850902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3"/>
          <a:stretch>
            <a:fillRect/>
          </a:stretch>
        </p:blipFill>
        <p:spPr>
          <a:xfrm>
            <a:off x="9305305" y="1253698"/>
            <a:ext cx="931880" cy="597267"/>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2" name="Picture 1">
            <a:extLst>
              <a:ext uri="{FF2B5EF4-FFF2-40B4-BE49-F238E27FC236}">
                <a16:creationId xmlns:a16="http://schemas.microsoft.com/office/drawing/2014/main" id="{81CE9531-13F5-CE7A-AB63-D35F6183F5B1}"/>
              </a:ext>
            </a:extLst>
          </p:cNvPr>
          <p:cNvPicPr>
            <a:picLocks noChangeAspect="1"/>
          </p:cNvPicPr>
          <p:nvPr userDrawn="1"/>
        </p:nvPicPr>
        <p:blipFill>
          <a:blip r:embed="rId5"/>
          <a:stretch>
            <a:fillRect/>
          </a:stretch>
        </p:blipFill>
        <p:spPr>
          <a:xfrm>
            <a:off x="9315924" y="2371226"/>
            <a:ext cx="1706473" cy="3663598"/>
          </a:xfrm>
          <a:prstGeom prst="rect">
            <a:avLst/>
          </a:prstGeom>
        </p:spPr>
      </p:pic>
      <p:pic>
        <p:nvPicPr>
          <p:cNvPr id="4" name="Picture 3">
            <a:extLst>
              <a:ext uri="{FF2B5EF4-FFF2-40B4-BE49-F238E27FC236}">
                <a16:creationId xmlns:a16="http://schemas.microsoft.com/office/drawing/2014/main" id="{5D6C7433-4F2F-85A1-36D1-705393735D6A}"/>
              </a:ext>
            </a:extLst>
          </p:cNvPr>
          <p:cNvPicPr>
            <a:picLocks noChangeAspect="1"/>
          </p:cNvPicPr>
          <p:nvPr userDrawn="1"/>
        </p:nvPicPr>
        <p:blipFill>
          <a:blip r:embed="rId4"/>
          <a:stretch>
            <a:fillRect/>
          </a:stretch>
        </p:blipFill>
        <p:spPr>
          <a:xfrm>
            <a:off x="1283372" y="3703525"/>
            <a:ext cx="771954" cy="499500"/>
          </a:xfrm>
          <a:prstGeom prst="rect">
            <a:avLst/>
          </a:prstGeom>
        </p:spPr>
      </p:pic>
      <p:pic>
        <p:nvPicPr>
          <p:cNvPr id="7" name="Picture 6">
            <a:extLst>
              <a:ext uri="{FF2B5EF4-FFF2-40B4-BE49-F238E27FC236}">
                <a16:creationId xmlns:a16="http://schemas.microsoft.com/office/drawing/2014/main" id="{79451504-0A27-1AA1-E439-EAFDA354A228}"/>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6EF389B9-AFC0-F9D6-D033-C74B9A7C74F5}"/>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9" name="TextBox 8">
            <a:extLst>
              <a:ext uri="{FF2B5EF4-FFF2-40B4-BE49-F238E27FC236}">
                <a16:creationId xmlns:a16="http://schemas.microsoft.com/office/drawing/2014/main" id="{522FA486-D675-63E2-B1E4-BC44281B4540}"/>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D1CB3C6E-CE0D-98D7-A8E2-203BB6DD4187}"/>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4" name="Subtitle 2">
            <a:extLst>
              <a:ext uri="{FF2B5EF4-FFF2-40B4-BE49-F238E27FC236}">
                <a16:creationId xmlns:a16="http://schemas.microsoft.com/office/drawing/2014/main" id="{1ACA5602-4C8E-915C-95E3-E4888267E414}"/>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Tree>
    <p:extLst>
      <p:ext uri="{BB962C8B-B14F-4D97-AF65-F5344CB8AC3E}">
        <p14:creationId xmlns:p14="http://schemas.microsoft.com/office/powerpoint/2010/main" val="42333611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pic>
        <p:nvPicPr>
          <p:cNvPr id="6" name="Picture 5">
            <a:extLst>
              <a:ext uri="{FF2B5EF4-FFF2-40B4-BE49-F238E27FC236}">
                <a16:creationId xmlns:a16="http://schemas.microsoft.com/office/drawing/2014/main" id="{7B17ECFC-97EC-54E9-185A-D18DF274ECAF}"/>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8" name="Picture 7">
            <a:extLst>
              <a:ext uri="{FF2B5EF4-FFF2-40B4-BE49-F238E27FC236}">
                <a16:creationId xmlns:a16="http://schemas.microsoft.com/office/drawing/2014/main" id="{F8B86BB6-53EA-FCE3-1767-AE376989103E}"/>
              </a:ext>
            </a:extLst>
          </p:cNvPr>
          <p:cNvPicPr>
            <a:picLocks noChangeAspect="1"/>
          </p:cNvPicPr>
          <p:nvPr userDrawn="1"/>
        </p:nvPicPr>
        <p:blipFill>
          <a:blip r:embed="rId3"/>
          <a:stretch>
            <a:fillRect/>
          </a:stretch>
        </p:blipFill>
        <p:spPr>
          <a:xfrm>
            <a:off x="9820312" y="2063366"/>
            <a:ext cx="931880" cy="597267"/>
          </a:xfrm>
          <a:prstGeom prst="rect">
            <a:avLst/>
          </a:prstGeom>
        </p:spPr>
      </p:pic>
      <p:pic>
        <p:nvPicPr>
          <p:cNvPr id="9" name="Picture 8">
            <a:extLst>
              <a:ext uri="{FF2B5EF4-FFF2-40B4-BE49-F238E27FC236}">
                <a16:creationId xmlns:a16="http://schemas.microsoft.com/office/drawing/2014/main" id="{3D19A5BB-D99E-D6AC-37DE-C8CAB0EE53EE}"/>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10" name="Picture 9">
            <a:extLst>
              <a:ext uri="{FF2B5EF4-FFF2-40B4-BE49-F238E27FC236}">
                <a16:creationId xmlns:a16="http://schemas.microsoft.com/office/drawing/2014/main" id="{5001712B-0295-77DE-0519-07B5387C39FB}"/>
              </a:ext>
            </a:extLst>
          </p:cNvPr>
          <p:cNvPicPr>
            <a:picLocks noChangeAspect="1"/>
          </p:cNvPicPr>
          <p:nvPr userDrawn="1"/>
        </p:nvPicPr>
        <p:blipFill>
          <a:blip r:embed="rId5"/>
          <a:stretch>
            <a:fillRect/>
          </a:stretch>
        </p:blipFill>
        <p:spPr>
          <a:xfrm flipH="1">
            <a:off x="-121804" y="2703165"/>
            <a:ext cx="3266352" cy="3672409"/>
          </a:xfrm>
          <a:prstGeom prst="rect">
            <a:avLst/>
          </a:prstGeom>
        </p:spPr>
      </p:pic>
      <p:pic>
        <p:nvPicPr>
          <p:cNvPr id="3" name="Picture 2">
            <a:extLst>
              <a:ext uri="{FF2B5EF4-FFF2-40B4-BE49-F238E27FC236}">
                <a16:creationId xmlns:a16="http://schemas.microsoft.com/office/drawing/2014/main" id="{FA7D65C1-A1D2-1C99-6665-CC5526263790}"/>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4" name="Picture 3">
            <a:extLst>
              <a:ext uri="{FF2B5EF4-FFF2-40B4-BE49-F238E27FC236}">
                <a16:creationId xmlns:a16="http://schemas.microsoft.com/office/drawing/2014/main" id="{E130C04A-2A48-697B-873C-B9B1137CEA23}"/>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5" name="TextBox 4">
            <a:extLst>
              <a:ext uri="{FF2B5EF4-FFF2-40B4-BE49-F238E27FC236}">
                <a16:creationId xmlns:a16="http://schemas.microsoft.com/office/drawing/2014/main" id="{9556B4F7-7BE6-8BA3-C2C5-522F5472CAED}"/>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49587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oppukalvo -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4" name="Picture 3">
            <a:extLst>
              <a:ext uri="{FF2B5EF4-FFF2-40B4-BE49-F238E27FC236}">
                <a16:creationId xmlns:a16="http://schemas.microsoft.com/office/drawing/2014/main" id="{FAB593C4-8031-9BC9-7A08-9B05051256EF}"/>
              </a:ext>
            </a:extLst>
          </p:cNvPr>
          <p:cNvPicPr>
            <a:picLocks noChangeAspect="1"/>
          </p:cNvPicPr>
          <p:nvPr userDrawn="1"/>
        </p:nvPicPr>
        <p:blipFill>
          <a:blip r:embed="rId2"/>
          <a:stretch>
            <a:fillRect/>
          </a:stretch>
        </p:blipFill>
        <p:spPr>
          <a:xfrm>
            <a:off x="1599827" y="2140666"/>
            <a:ext cx="2878768" cy="4717333"/>
          </a:xfrm>
          <a:prstGeom prst="rect">
            <a:avLst/>
          </a:prstGeom>
        </p:spPr>
      </p:pic>
      <p:pic>
        <p:nvPicPr>
          <p:cNvPr id="2" name="Picture 1">
            <a:extLst>
              <a:ext uri="{FF2B5EF4-FFF2-40B4-BE49-F238E27FC236}">
                <a16:creationId xmlns:a16="http://schemas.microsoft.com/office/drawing/2014/main" id="{97D5F2C8-174E-2CAF-4024-9C30CEAB33F8}"/>
              </a:ext>
            </a:extLst>
          </p:cNvPr>
          <p:cNvPicPr>
            <a:picLocks noChangeAspect="1"/>
          </p:cNvPicPr>
          <p:nvPr userDrawn="1"/>
        </p:nvPicPr>
        <p:blipFill>
          <a:blip r:embed="rId3"/>
          <a:stretch>
            <a:fillRect/>
          </a:stretch>
        </p:blipFill>
        <p:spPr>
          <a:xfrm>
            <a:off x="6059157" y="3554604"/>
            <a:ext cx="2173215" cy="495602"/>
          </a:xfrm>
          <a:prstGeom prst="rect">
            <a:avLst/>
          </a:prstGeom>
        </p:spPr>
      </p:pic>
      <p:pic>
        <p:nvPicPr>
          <p:cNvPr id="5" name="Picture 4">
            <a:extLst>
              <a:ext uri="{FF2B5EF4-FFF2-40B4-BE49-F238E27FC236}">
                <a16:creationId xmlns:a16="http://schemas.microsoft.com/office/drawing/2014/main" id="{6B459462-58A7-0C5C-E5F7-D422BCD2006C}"/>
              </a:ext>
            </a:extLst>
          </p:cNvPr>
          <p:cNvPicPr>
            <a:picLocks noChangeAspect="1"/>
          </p:cNvPicPr>
          <p:nvPr userDrawn="1"/>
        </p:nvPicPr>
        <p:blipFill>
          <a:blip r:embed="rId4"/>
          <a:stretch>
            <a:fillRect/>
          </a:stretch>
        </p:blipFill>
        <p:spPr>
          <a:xfrm>
            <a:off x="8571352" y="3554604"/>
            <a:ext cx="2173215" cy="495602"/>
          </a:xfrm>
          <a:prstGeom prst="rect">
            <a:avLst/>
          </a:prstGeom>
        </p:spPr>
      </p:pic>
      <p:pic>
        <p:nvPicPr>
          <p:cNvPr id="7" name="Picture 6">
            <a:extLst>
              <a:ext uri="{FF2B5EF4-FFF2-40B4-BE49-F238E27FC236}">
                <a16:creationId xmlns:a16="http://schemas.microsoft.com/office/drawing/2014/main" id="{A936B94D-3E21-7697-60D8-2E9CD60605B3}"/>
              </a:ext>
            </a:extLst>
          </p:cNvPr>
          <p:cNvPicPr>
            <a:picLocks noChangeAspect="1"/>
          </p:cNvPicPr>
          <p:nvPr userDrawn="1"/>
        </p:nvPicPr>
        <p:blipFill>
          <a:blip r:embed="rId5"/>
          <a:stretch>
            <a:fillRect/>
          </a:stretch>
        </p:blipFill>
        <p:spPr>
          <a:xfrm>
            <a:off x="6059157" y="2379074"/>
            <a:ext cx="2895600" cy="749300"/>
          </a:xfrm>
          <a:prstGeom prst="rect">
            <a:avLst/>
          </a:prstGeom>
        </p:spPr>
      </p:pic>
    </p:spTree>
    <p:extLst>
      <p:ext uri="{BB962C8B-B14F-4D97-AF65-F5344CB8AC3E}">
        <p14:creationId xmlns:p14="http://schemas.microsoft.com/office/powerpoint/2010/main" val="21066858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oppukalvo -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a:extLst>
              <a:ext uri="{FF2B5EF4-FFF2-40B4-BE49-F238E27FC236}">
                <a16:creationId xmlns:a16="http://schemas.microsoft.com/office/drawing/2014/main" id="{4CF85A38-BDB2-E590-7C48-46A4C47EE29B}"/>
              </a:ext>
            </a:extLst>
          </p:cNvPr>
          <p:cNvPicPr>
            <a:picLocks noChangeAspect="1"/>
          </p:cNvPicPr>
          <p:nvPr userDrawn="1"/>
        </p:nvPicPr>
        <p:blipFill>
          <a:blip r:embed="rId2"/>
          <a:stretch>
            <a:fillRect/>
          </a:stretch>
        </p:blipFill>
        <p:spPr>
          <a:xfrm>
            <a:off x="1122885" y="1563756"/>
            <a:ext cx="3832652" cy="5307496"/>
          </a:xfrm>
          <a:prstGeom prst="rect">
            <a:avLst/>
          </a:prstGeom>
        </p:spPr>
      </p:pic>
      <p:pic>
        <p:nvPicPr>
          <p:cNvPr id="4" name="Picture 3">
            <a:extLst>
              <a:ext uri="{FF2B5EF4-FFF2-40B4-BE49-F238E27FC236}">
                <a16:creationId xmlns:a16="http://schemas.microsoft.com/office/drawing/2014/main" id="{36309851-3655-BBF4-5043-6A2A11654427}"/>
              </a:ext>
            </a:extLst>
          </p:cNvPr>
          <p:cNvPicPr>
            <a:picLocks noChangeAspect="1"/>
          </p:cNvPicPr>
          <p:nvPr userDrawn="1"/>
        </p:nvPicPr>
        <p:blipFill>
          <a:blip r:embed="rId3"/>
          <a:stretch>
            <a:fillRect/>
          </a:stretch>
        </p:blipFill>
        <p:spPr>
          <a:xfrm>
            <a:off x="6059157" y="3554604"/>
            <a:ext cx="2173215" cy="495602"/>
          </a:xfrm>
          <a:prstGeom prst="rect">
            <a:avLst/>
          </a:prstGeom>
        </p:spPr>
      </p:pic>
      <p:pic>
        <p:nvPicPr>
          <p:cNvPr id="6" name="Picture 5">
            <a:extLst>
              <a:ext uri="{FF2B5EF4-FFF2-40B4-BE49-F238E27FC236}">
                <a16:creationId xmlns:a16="http://schemas.microsoft.com/office/drawing/2014/main" id="{CE3244A8-44AE-F5E9-CC7A-C88C314D409C}"/>
              </a:ext>
            </a:extLst>
          </p:cNvPr>
          <p:cNvPicPr>
            <a:picLocks noChangeAspect="1"/>
          </p:cNvPicPr>
          <p:nvPr userDrawn="1"/>
        </p:nvPicPr>
        <p:blipFill>
          <a:blip r:embed="rId4"/>
          <a:stretch>
            <a:fillRect/>
          </a:stretch>
        </p:blipFill>
        <p:spPr>
          <a:xfrm>
            <a:off x="8571352" y="3554604"/>
            <a:ext cx="2173215" cy="495602"/>
          </a:xfrm>
          <a:prstGeom prst="rect">
            <a:avLst/>
          </a:prstGeom>
        </p:spPr>
      </p:pic>
      <p:pic>
        <p:nvPicPr>
          <p:cNvPr id="7" name="Picture 6">
            <a:extLst>
              <a:ext uri="{FF2B5EF4-FFF2-40B4-BE49-F238E27FC236}">
                <a16:creationId xmlns:a16="http://schemas.microsoft.com/office/drawing/2014/main" id="{E053880C-C62D-4792-72CA-16726B8DDD2E}"/>
              </a:ext>
            </a:extLst>
          </p:cNvPr>
          <p:cNvPicPr>
            <a:picLocks noChangeAspect="1"/>
          </p:cNvPicPr>
          <p:nvPr userDrawn="1"/>
        </p:nvPicPr>
        <p:blipFill>
          <a:blip r:embed="rId5"/>
          <a:stretch>
            <a:fillRect/>
          </a:stretch>
        </p:blipFill>
        <p:spPr>
          <a:xfrm>
            <a:off x="6059157" y="2379074"/>
            <a:ext cx="2895600" cy="749300"/>
          </a:xfrm>
          <a:prstGeom prst="rect">
            <a:avLst/>
          </a:prstGeom>
        </p:spPr>
      </p:pic>
    </p:spTree>
    <p:extLst>
      <p:ext uri="{BB962C8B-B14F-4D97-AF65-F5344CB8AC3E}">
        <p14:creationId xmlns:p14="http://schemas.microsoft.com/office/powerpoint/2010/main" val="25083343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142056-FD20-5939-2E02-6C6B6519C8CA}"/>
              </a:ext>
            </a:extLst>
          </p:cNvPr>
          <p:cNvPicPr>
            <a:picLocks noChangeAspect="1"/>
          </p:cNvPicPr>
          <p:nvPr userDrawn="1"/>
        </p:nvPicPr>
        <p:blipFill>
          <a:blip r:embed="rId2"/>
          <a:stretch>
            <a:fillRect/>
          </a:stretch>
        </p:blipFill>
        <p:spPr>
          <a:xfrm>
            <a:off x="1143613" y="974290"/>
            <a:ext cx="1448268" cy="1693413"/>
          </a:xfrm>
          <a:prstGeom prst="rect">
            <a:avLst/>
          </a:prstGeom>
        </p:spPr>
      </p:pic>
      <p:pic>
        <p:nvPicPr>
          <p:cNvPr id="8" name="Picture 7">
            <a:extLst>
              <a:ext uri="{FF2B5EF4-FFF2-40B4-BE49-F238E27FC236}">
                <a16:creationId xmlns:a16="http://schemas.microsoft.com/office/drawing/2014/main" id="{65414DFA-1E5B-D19A-1CAB-A873EFAE807A}"/>
              </a:ext>
            </a:extLst>
          </p:cNvPr>
          <p:cNvPicPr>
            <a:picLocks noChangeAspect="1"/>
          </p:cNvPicPr>
          <p:nvPr userDrawn="1"/>
        </p:nvPicPr>
        <p:blipFill>
          <a:blip r:embed="rId3"/>
          <a:stretch>
            <a:fillRect/>
          </a:stretch>
        </p:blipFill>
        <p:spPr>
          <a:xfrm>
            <a:off x="3354043" y="1587761"/>
            <a:ext cx="1874113" cy="1001479"/>
          </a:xfrm>
          <a:prstGeom prst="rect">
            <a:avLst/>
          </a:prstGeom>
        </p:spPr>
      </p:pic>
      <p:pic>
        <p:nvPicPr>
          <p:cNvPr id="12" name="Picture 11">
            <a:extLst>
              <a:ext uri="{FF2B5EF4-FFF2-40B4-BE49-F238E27FC236}">
                <a16:creationId xmlns:a16="http://schemas.microsoft.com/office/drawing/2014/main" id="{3A6422D3-EEF0-B43C-886F-786C334074F0}"/>
              </a:ext>
            </a:extLst>
          </p:cNvPr>
          <p:cNvPicPr>
            <a:picLocks noChangeAspect="1"/>
          </p:cNvPicPr>
          <p:nvPr userDrawn="1"/>
        </p:nvPicPr>
        <p:blipFill>
          <a:blip r:embed="rId4"/>
          <a:stretch>
            <a:fillRect/>
          </a:stretch>
        </p:blipFill>
        <p:spPr>
          <a:xfrm>
            <a:off x="5990318" y="896248"/>
            <a:ext cx="790256" cy="1696587"/>
          </a:xfrm>
          <a:prstGeom prst="rect">
            <a:avLst/>
          </a:prstGeom>
        </p:spPr>
      </p:pic>
      <p:pic>
        <p:nvPicPr>
          <p:cNvPr id="14" name="Picture 13">
            <a:extLst>
              <a:ext uri="{FF2B5EF4-FFF2-40B4-BE49-F238E27FC236}">
                <a16:creationId xmlns:a16="http://schemas.microsoft.com/office/drawing/2014/main" id="{49478C61-DD34-5389-7EE5-7D18572445A6}"/>
              </a:ext>
            </a:extLst>
          </p:cNvPr>
          <p:cNvPicPr>
            <a:picLocks noChangeAspect="1"/>
          </p:cNvPicPr>
          <p:nvPr userDrawn="1"/>
        </p:nvPicPr>
        <p:blipFill>
          <a:blip r:embed="rId5"/>
          <a:stretch>
            <a:fillRect/>
          </a:stretch>
        </p:blipFill>
        <p:spPr>
          <a:xfrm>
            <a:off x="7502979" y="906408"/>
            <a:ext cx="1644999" cy="1849497"/>
          </a:xfrm>
          <a:prstGeom prst="rect">
            <a:avLst/>
          </a:prstGeom>
        </p:spPr>
      </p:pic>
      <p:pic>
        <p:nvPicPr>
          <p:cNvPr id="16" name="Picture 15">
            <a:extLst>
              <a:ext uri="{FF2B5EF4-FFF2-40B4-BE49-F238E27FC236}">
                <a16:creationId xmlns:a16="http://schemas.microsoft.com/office/drawing/2014/main" id="{F70A0FF2-ABF4-F3DC-5745-062AE4407BE0}"/>
              </a:ext>
            </a:extLst>
          </p:cNvPr>
          <p:cNvPicPr>
            <a:picLocks noChangeAspect="1"/>
          </p:cNvPicPr>
          <p:nvPr userDrawn="1"/>
        </p:nvPicPr>
        <p:blipFill>
          <a:blip r:embed="rId6"/>
          <a:stretch>
            <a:fillRect/>
          </a:stretch>
        </p:blipFill>
        <p:spPr>
          <a:xfrm>
            <a:off x="9860608" y="1154406"/>
            <a:ext cx="1429244" cy="1394140"/>
          </a:xfrm>
          <a:prstGeom prst="rect">
            <a:avLst/>
          </a:prstGeom>
        </p:spPr>
      </p:pic>
      <p:pic>
        <p:nvPicPr>
          <p:cNvPr id="17" name="Picture 16">
            <a:extLst>
              <a:ext uri="{FF2B5EF4-FFF2-40B4-BE49-F238E27FC236}">
                <a16:creationId xmlns:a16="http://schemas.microsoft.com/office/drawing/2014/main" id="{9C7D69AF-4A6E-676A-5716-E87D23DD2577}"/>
              </a:ext>
            </a:extLst>
          </p:cNvPr>
          <p:cNvPicPr>
            <a:picLocks noChangeAspect="1"/>
          </p:cNvPicPr>
          <p:nvPr userDrawn="1"/>
        </p:nvPicPr>
        <p:blipFill>
          <a:blip r:embed="rId7"/>
          <a:stretch>
            <a:fillRect/>
          </a:stretch>
        </p:blipFill>
        <p:spPr>
          <a:xfrm>
            <a:off x="966785" y="3559097"/>
            <a:ext cx="1792576" cy="1620251"/>
          </a:xfrm>
          <a:prstGeom prst="rect">
            <a:avLst/>
          </a:prstGeom>
        </p:spPr>
      </p:pic>
      <p:pic>
        <p:nvPicPr>
          <p:cNvPr id="20" name="Picture 19">
            <a:extLst>
              <a:ext uri="{FF2B5EF4-FFF2-40B4-BE49-F238E27FC236}">
                <a16:creationId xmlns:a16="http://schemas.microsoft.com/office/drawing/2014/main" id="{440F0861-A7BE-0D72-D593-B8F63F2BDDB0}"/>
              </a:ext>
            </a:extLst>
          </p:cNvPr>
          <p:cNvPicPr>
            <a:picLocks noChangeAspect="1"/>
          </p:cNvPicPr>
          <p:nvPr userDrawn="1"/>
        </p:nvPicPr>
        <p:blipFill>
          <a:blip r:embed="rId8"/>
          <a:stretch>
            <a:fillRect/>
          </a:stretch>
        </p:blipFill>
        <p:spPr>
          <a:xfrm>
            <a:off x="3576097" y="3468205"/>
            <a:ext cx="1301286" cy="1802034"/>
          </a:xfrm>
          <a:prstGeom prst="rect">
            <a:avLst/>
          </a:prstGeom>
        </p:spPr>
      </p:pic>
      <p:pic>
        <p:nvPicPr>
          <p:cNvPr id="21" name="Picture 20">
            <a:extLst>
              <a:ext uri="{FF2B5EF4-FFF2-40B4-BE49-F238E27FC236}">
                <a16:creationId xmlns:a16="http://schemas.microsoft.com/office/drawing/2014/main" id="{CBD428E0-B126-D7DC-E498-53B29287717F}"/>
              </a:ext>
            </a:extLst>
          </p:cNvPr>
          <p:cNvPicPr>
            <a:picLocks noChangeAspect="1"/>
          </p:cNvPicPr>
          <p:nvPr userDrawn="1"/>
        </p:nvPicPr>
        <p:blipFill>
          <a:blip r:embed="rId9"/>
          <a:stretch>
            <a:fillRect/>
          </a:stretch>
        </p:blipFill>
        <p:spPr>
          <a:xfrm>
            <a:off x="5694119" y="3578675"/>
            <a:ext cx="1016756" cy="1581095"/>
          </a:xfrm>
          <a:prstGeom prst="rect">
            <a:avLst/>
          </a:prstGeom>
        </p:spPr>
      </p:pic>
      <p:pic>
        <p:nvPicPr>
          <p:cNvPr id="22" name="Picture 21">
            <a:extLst>
              <a:ext uri="{FF2B5EF4-FFF2-40B4-BE49-F238E27FC236}">
                <a16:creationId xmlns:a16="http://schemas.microsoft.com/office/drawing/2014/main" id="{39727E0F-4FF7-904D-F864-A62D111450BE}"/>
              </a:ext>
            </a:extLst>
          </p:cNvPr>
          <p:cNvPicPr>
            <a:picLocks noChangeAspect="1"/>
          </p:cNvPicPr>
          <p:nvPr userDrawn="1"/>
        </p:nvPicPr>
        <p:blipFill>
          <a:blip r:embed="rId10"/>
          <a:stretch>
            <a:fillRect/>
          </a:stretch>
        </p:blipFill>
        <p:spPr>
          <a:xfrm>
            <a:off x="7527611" y="3594574"/>
            <a:ext cx="1595736" cy="1549296"/>
          </a:xfrm>
          <a:prstGeom prst="rect">
            <a:avLst/>
          </a:prstGeom>
        </p:spPr>
      </p:pic>
      <p:pic>
        <p:nvPicPr>
          <p:cNvPr id="23" name="Picture 22">
            <a:extLst>
              <a:ext uri="{FF2B5EF4-FFF2-40B4-BE49-F238E27FC236}">
                <a16:creationId xmlns:a16="http://schemas.microsoft.com/office/drawing/2014/main" id="{60026685-930B-C6D3-51C0-C7C561A4A6D7}"/>
              </a:ext>
            </a:extLst>
          </p:cNvPr>
          <p:cNvPicPr>
            <a:picLocks noChangeAspect="1"/>
          </p:cNvPicPr>
          <p:nvPr userDrawn="1"/>
        </p:nvPicPr>
        <p:blipFill>
          <a:blip r:embed="rId11"/>
          <a:stretch>
            <a:fillRect/>
          </a:stretch>
        </p:blipFill>
        <p:spPr>
          <a:xfrm>
            <a:off x="9940083" y="3456936"/>
            <a:ext cx="1073767" cy="1824572"/>
          </a:xfrm>
          <a:prstGeom prst="rect">
            <a:avLst/>
          </a:prstGeom>
        </p:spPr>
      </p:pic>
      <p:pic>
        <p:nvPicPr>
          <p:cNvPr id="5" name="Picture 4">
            <a:extLst>
              <a:ext uri="{FF2B5EF4-FFF2-40B4-BE49-F238E27FC236}">
                <a16:creationId xmlns:a16="http://schemas.microsoft.com/office/drawing/2014/main" id="{687D71F6-DB3E-8675-9B31-8E31E8C472C0}"/>
              </a:ext>
            </a:extLst>
          </p:cNvPr>
          <p:cNvPicPr>
            <a:picLocks noChangeAspect="1"/>
          </p:cNvPicPr>
          <p:nvPr userDrawn="1"/>
        </p:nvPicPr>
        <p:blipFill>
          <a:blip r:embed="rId12"/>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2837211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Kansi - Vihreä">
    <p:bg>
      <p:bgPr>
        <a:solidFill>
          <a:srgbClr val="F5F5F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2AC1B-9161-317F-569B-CA4F5825CEFA}"/>
              </a:ext>
            </a:extLst>
          </p:cNvPr>
          <p:cNvPicPr>
            <a:picLocks noChangeAspect="1"/>
          </p:cNvPicPr>
          <p:nvPr userDrawn="1"/>
        </p:nvPicPr>
        <p:blipFill>
          <a:blip r:embed="rId2"/>
          <a:stretch>
            <a:fillRect/>
          </a:stretch>
        </p:blipFill>
        <p:spPr>
          <a:xfrm>
            <a:off x="799329" y="3280793"/>
            <a:ext cx="1885008" cy="1885008"/>
          </a:xfrm>
          <a:prstGeom prst="rect">
            <a:avLst/>
          </a:prstGeom>
        </p:spPr>
      </p:pic>
      <p:pic>
        <p:nvPicPr>
          <p:cNvPr id="15" name="Picture 14">
            <a:extLst>
              <a:ext uri="{FF2B5EF4-FFF2-40B4-BE49-F238E27FC236}">
                <a16:creationId xmlns:a16="http://schemas.microsoft.com/office/drawing/2014/main" id="{0E73EAD1-BA16-5ABB-C27E-D825776A04D4}"/>
              </a:ext>
            </a:extLst>
          </p:cNvPr>
          <p:cNvPicPr>
            <a:picLocks noChangeAspect="1"/>
          </p:cNvPicPr>
          <p:nvPr userDrawn="1"/>
        </p:nvPicPr>
        <p:blipFill>
          <a:blip r:embed="rId3"/>
          <a:stretch>
            <a:fillRect/>
          </a:stretch>
        </p:blipFill>
        <p:spPr>
          <a:xfrm>
            <a:off x="2970129" y="3280793"/>
            <a:ext cx="1885008" cy="1885008"/>
          </a:xfrm>
          <a:prstGeom prst="rect">
            <a:avLst/>
          </a:prstGeom>
        </p:spPr>
      </p:pic>
      <p:pic>
        <p:nvPicPr>
          <p:cNvPr id="27" name="Picture 26">
            <a:extLst>
              <a:ext uri="{FF2B5EF4-FFF2-40B4-BE49-F238E27FC236}">
                <a16:creationId xmlns:a16="http://schemas.microsoft.com/office/drawing/2014/main" id="{D3B3403F-92F4-6902-3A02-2AAF04A30D5C}"/>
              </a:ext>
            </a:extLst>
          </p:cNvPr>
          <p:cNvPicPr>
            <a:picLocks noChangeAspect="1"/>
          </p:cNvPicPr>
          <p:nvPr userDrawn="1"/>
        </p:nvPicPr>
        <p:blipFill>
          <a:blip r:embed="rId4"/>
          <a:stretch>
            <a:fillRect/>
          </a:stretch>
        </p:blipFill>
        <p:spPr>
          <a:xfrm>
            <a:off x="9507662" y="3285485"/>
            <a:ext cx="1885008" cy="1896004"/>
          </a:xfrm>
          <a:prstGeom prst="rect">
            <a:avLst/>
          </a:prstGeom>
        </p:spPr>
      </p:pic>
      <p:pic>
        <p:nvPicPr>
          <p:cNvPr id="4" name="Picture 3">
            <a:extLst>
              <a:ext uri="{FF2B5EF4-FFF2-40B4-BE49-F238E27FC236}">
                <a16:creationId xmlns:a16="http://schemas.microsoft.com/office/drawing/2014/main" id="{3BEFCEAC-3D2B-FD62-6C5E-58F4906F171B}"/>
              </a:ext>
            </a:extLst>
          </p:cNvPr>
          <p:cNvPicPr>
            <a:picLocks noChangeAspect="1"/>
          </p:cNvPicPr>
          <p:nvPr userDrawn="1"/>
        </p:nvPicPr>
        <p:blipFill>
          <a:blip r:embed="rId5"/>
          <a:stretch>
            <a:fillRect/>
          </a:stretch>
        </p:blipFill>
        <p:spPr>
          <a:xfrm>
            <a:off x="799329" y="1021587"/>
            <a:ext cx="1885008" cy="1885008"/>
          </a:xfrm>
          <a:prstGeom prst="rect">
            <a:avLst/>
          </a:prstGeom>
        </p:spPr>
      </p:pic>
      <p:pic>
        <p:nvPicPr>
          <p:cNvPr id="5" name="Picture 4">
            <a:extLst>
              <a:ext uri="{FF2B5EF4-FFF2-40B4-BE49-F238E27FC236}">
                <a16:creationId xmlns:a16="http://schemas.microsoft.com/office/drawing/2014/main" id="{8C027191-3F33-2EFE-226A-7FA95DAE7A84}"/>
              </a:ext>
            </a:extLst>
          </p:cNvPr>
          <p:cNvPicPr>
            <a:picLocks noChangeAspect="1"/>
          </p:cNvPicPr>
          <p:nvPr userDrawn="1"/>
        </p:nvPicPr>
        <p:blipFill>
          <a:blip r:embed="rId6"/>
          <a:stretch>
            <a:fillRect/>
          </a:stretch>
        </p:blipFill>
        <p:spPr>
          <a:xfrm>
            <a:off x="2970129" y="1021587"/>
            <a:ext cx="1885008" cy="1885008"/>
          </a:xfrm>
          <a:prstGeom prst="rect">
            <a:avLst/>
          </a:prstGeom>
        </p:spPr>
      </p:pic>
      <p:pic>
        <p:nvPicPr>
          <p:cNvPr id="9" name="Picture 8">
            <a:extLst>
              <a:ext uri="{FF2B5EF4-FFF2-40B4-BE49-F238E27FC236}">
                <a16:creationId xmlns:a16="http://schemas.microsoft.com/office/drawing/2014/main" id="{A8D28074-0236-4153-200C-35752FA7F13B}"/>
              </a:ext>
            </a:extLst>
          </p:cNvPr>
          <p:cNvPicPr>
            <a:picLocks noChangeAspect="1"/>
          </p:cNvPicPr>
          <p:nvPr userDrawn="1"/>
        </p:nvPicPr>
        <p:blipFill>
          <a:blip r:embed="rId7"/>
          <a:stretch>
            <a:fillRect/>
          </a:stretch>
        </p:blipFill>
        <p:spPr>
          <a:xfrm>
            <a:off x="9507662" y="1021587"/>
            <a:ext cx="1885008" cy="1885008"/>
          </a:xfrm>
          <a:prstGeom prst="rect">
            <a:avLst/>
          </a:prstGeom>
        </p:spPr>
      </p:pic>
      <p:pic>
        <p:nvPicPr>
          <p:cNvPr id="29" name="Picture 28">
            <a:extLst>
              <a:ext uri="{FF2B5EF4-FFF2-40B4-BE49-F238E27FC236}">
                <a16:creationId xmlns:a16="http://schemas.microsoft.com/office/drawing/2014/main" id="{228E54F3-8041-799D-627A-D4FB5956A9C4}"/>
              </a:ext>
            </a:extLst>
          </p:cNvPr>
          <p:cNvPicPr>
            <a:picLocks noChangeAspect="1"/>
          </p:cNvPicPr>
          <p:nvPr userDrawn="1"/>
        </p:nvPicPr>
        <p:blipFill>
          <a:blip r:embed="rId8"/>
          <a:stretch>
            <a:fillRect/>
          </a:stretch>
        </p:blipFill>
        <p:spPr>
          <a:xfrm>
            <a:off x="7311729" y="1021587"/>
            <a:ext cx="1910141" cy="1885008"/>
          </a:xfrm>
          <a:prstGeom prst="rect">
            <a:avLst/>
          </a:prstGeom>
        </p:spPr>
      </p:pic>
      <p:pic>
        <p:nvPicPr>
          <p:cNvPr id="30" name="Picture 29">
            <a:extLst>
              <a:ext uri="{FF2B5EF4-FFF2-40B4-BE49-F238E27FC236}">
                <a16:creationId xmlns:a16="http://schemas.microsoft.com/office/drawing/2014/main" id="{ED48C867-7468-44B5-4D62-4D793994B8E4}"/>
              </a:ext>
            </a:extLst>
          </p:cNvPr>
          <p:cNvPicPr>
            <a:picLocks noChangeAspect="1"/>
          </p:cNvPicPr>
          <p:nvPr userDrawn="1"/>
        </p:nvPicPr>
        <p:blipFill>
          <a:blip r:embed="rId9"/>
          <a:stretch>
            <a:fillRect/>
          </a:stretch>
        </p:blipFill>
        <p:spPr>
          <a:xfrm>
            <a:off x="5140929" y="1021587"/>
            <a:ext cx="1885008" cy="1885008"/>
          </a:xfrm>
          <a:prstGeom prst="rect">
            <a:avLst/>
          </a:prstGeom>
        </p:spPr>
      </p:pic>
      <p:pic>
        <p:nvPicPr>
          <p:cNvPr id="32" name="Picture 31">
            <a:extLst>
              <a:ext uri="{FF2B5EF4-FFF2-40B4-BE49-F238E27FC236}">
                <a16:creationId xmlns:a16="http://schemas.microsoft.com/office/drawing/2014/main" id="{2EBF5903-724B-AB5E-7D06-C301EEF6DE96}"/>
              </a:ext>
            </a:extLst>
          </p:cNvPr>
          <p:cNvPicPr>
            <a:picLocks noChangeAspect="1"/>
          </p:cNvPicPr>
          <p:nvPr userDrawn="1"/>
        </p:nvPicPr>
        <p:blipFill>
          <a:blip r:embed="rId10"/>
          <a:stretch>
            <a:fillRect/>
          </a:stretch>
        </p:blipFill>
        <p:spPr>
          <a:xfrm>
            <a:off x="7311729" y="3280794"/>
            <a:ext cx="1910141" cy="1905378"/>
          </a:xfrm>
          <a:prstGeom prst="rect">
            <a:avLst/>
          </a:prstGeom>
        </p:spPr>
      </p:pic>
      <p:pic>
        <p:nvPicPr>
          <p:cNvPr id="33" name="Picture 32">
            <a:extLst>
              <a:ext uri="{FF2B5EF4-FFF2-40B4-BE49-F238E27FC236}">
                <a16:creationId xmlns:a16="http://schemas.microsoft.com/office/drawing/2014/main" id="{EEF8AE59-A92C-F34B-F58F-F3C8C4E76AE8}"/>
              </a:ext>
            </a:extLst>
          </p:cNvPr>
          <p:cNvPicPr>
            <a:picLocks noChangeAspect="1"/>
          </p:cNvPicPr>
          <p:nvPr userDrawn="1"/>
        </p:nvPicPr>
        <p:blipFill>
          <a:blip r:embed="rId11"/>
          <a:stretch>
            <a:fillRect/>
          </a:stretch>
        </p:blipFill>
        <p:spPr>
          <a:xfrm>
            <a:off x="5140929" y="3280793"/>
            <a:ext cx="1885008" cy="1885008"/>
          </a:xfrm>
          <a:prstGeom prst="rect">
            <a:avLst/>
          </a:prstGeom>
        </p:spPr>
      </p:pic>
      <p:pic>
        <p:nvPicPr>
          <p:cNvPr id="2" name="Picture 1">
            <a:extLst>
              <a:ext uri="{FF2B5EF4-FFF2-40B4-BE49-F238E27FC236}">
                <a16:creationId xmlns:a16="http://schemas.microsoft.com/office/drawing/2014/main" id="{1FC6FA7E-31E5-F8CA-EB70-353389847B1F}"/>
              </a:ext>
            </a:extLst>
          </p:cNvPr>
          <p:cNvPicPr>
            <a:picLocks noChangeAspect="1"/>
          </p:cNvPicPr>
          <p:nvPr userDrawn="1"/>
        </p:nvPicPr>
        <p:blipFill>
          <a:blip r:embed="rId12"/>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26406469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CE429-C314-0E3A-F662-9813A4CF09A7}"/>
              </a:ext>
            </a:extLst>
          </p:cNvPr>
          <p:cNvPicPr>
            <a:picLocks noChangeAspect="1"/>
          </p:cNvPicPr>
          <p:nvPr userDrawn="1"/>
        </p:nvPicPr>
        <p:blipFill>
          <a:blip r:embed="rId2"/>
          <a:stretch>
            <a:fillRect/>
          </a:stretch>
        </p:blipFill>
        <p:spPr>
          <a:xfrm>
            <a:off x="2566744" y="1021877"/>
            <a:ext cx="940914" cy="1029777"/>
          </a:xfrm>
          <a:prstGeom prst="rect">
            <a:avLst/>
          </a:prstGeom>
        </p:spPr>
      </p:pic>
      <p:pic>
        <p:nvPicPr>
          <p:cNvPr id="7" name="Picture 6">
            <a:extLst>
              <a:ext uri="{FF2B5EF4-FFF2-40B4-BE49-F238E27FC236}">
                <a16:creationId xmlns:a16="http://schemas.microsoft.com/office/drawing/2014/main" id="{C177F68E-CE8D-8877-4624-8746961AA5B4}"/>
              </a:ext>
            </a:extLst>
          </p:cNvPr>
          <p:cNvPicPr>
            <a:picLocks noChangeAspect="1"/>
          </p:cNvPicPr>
          <p:nvPr userDrawn="1"/>
        </p:nvPicPr>
        <p:blipFill>
          <a:blip r:embed="rId3"/>
          <a:stretch>
            <a:fillRect/>
          </a:stretch>
        </p:blipFill>
        <p:spPr>
          <a:xfrm>
            <a:off x="4956218" y="1019750"/>
            <a:ext cx="946141" cy="946141"/>
          </a:xfrm>
          <a:prstGeom prst="rect">
            <a:avLst/>
          </a:prstGeom>
        </p:spPr>
      </p:pic>
      <p:pic>
        <p:nvPicPr>
          <p:cNvPr id="8" name="Picture 7">
            <a:extLst>
              <a:ext uri="{FF2B5EF4-FFF2-40B4-BE49-F238E27FC236}">
                <a16:creationId xmlns:a16="http://schemas.microsoft.com/office/drawing/2014/main" id="{046A3989-30A5-1018-AFCD-B5B7D25C1041}"/>
              </a:ext>
            </a:extLst>
          </p:cNvPr>
          <p:cNvPicPr>
            <a:picLocks noChangeAspect="1"/>
          </p:cNvPicPr>
          <p:nvPr userDrawn="1"/>
        </p:nvPicPr>
        <p:blipFill>
          <a:blip r:embed="rId4"/>
          <a:stretch>
            <a:fillRect/>
          </a:stretch>
        </p:blipFill>
        <p:spPr>
          <a:xfrm>
            <a:off x="6152262" y="1030205"/>
            <a:ext cx="935686" cy="935686"/>
          </a:xfrm>
          <a:prstGeom prst="rect">
            <a:avLst/>
          </a:prstGeom>
        </p:spPr>
      </p:pic>
      <p:pic>
        <p:nvPicPr>
          <p:cNvPr id="11" name="Picture 10">
            <a:extLst>
              <a:ext uri="{FF2B5EF4-FFF2-40B4-BE49-F238E27FC236}">
                <a16:creationId xmlns:a16="http://schemas.microsoft.com/office/drawing/2014/main" id="{FBF1CDAC-0339-8998-8E37-BB56887164D4}"/>
              </a:ext>
            </a:extLst>
          </p:cNvPr>
          <p:cNvPicPr>
            <a:picLocks noChangeAspect="1"/>
          </p:cNvPicPr>
          <p:nvPr userDrawn="1"/>
        </p:nvPicPr>
        <p:blipFill>
          <a:blip r:embed="rId5"/>
          <a:stretch>
            <a:fillRect/>
          </a:stretch>
        </p:blipFill>
        <p:spPr>
          <a:xfrm>
            <a:off x="7337851" y="1030205"/>
            <a:ext cx="1089891" cy="1006254"/>
          </a:xfrm>
          <a:prstGeom prst="rect">
            <a:avLst/>
          </a:prstGeom>
        </p:spPr>
      </p:pic>
      <p:pic>
        <p:nvPicPr>
          <p:cNvPr id="14" name="Picture 13">
            <a:extLst>
              <a:ext uri="{FF2B5EF4-FFF2-40B4-BE49-F238E27FC236}">
                <a16:creationId xmlns:a16="http://schemas.microsoft.com/office/drawing/2014/main" id="{7E42BDBF-1805-F74B-59DC-26155DD8C2C6}"/>
              </a:ext>
            </a:extLst>
          </p:cNvPr>
          <p:cNvPicPr>
            <a:picLocks noChangeAspect="1"/>
          </p:cNvPicPr>
          <p:nvPr userDrawn="1"/>
        </p:nvPicPr>
        <p:blipFill>
          <a:blip r:embed="rId6"/>
          <a:stretch>
            <a:fillRect/>
          </a:stretch>
        </p:blipFill>
        <p:spPr>
          <a:xfrm>
            <a:off x="3224139" y="2188924"/>
            <a:ext cx="943526" cy="959080"/>
          </a:xfrm>
          <a:prstGeom prst="rect">
            <a:avLst/>
          </a:prstGeom>
        </p:spPr>
      </p:pic>
      <p:pic>
        <p:nvPicPr>
          <p:cNvPr id="16" name="Picture 15">
            <a:extLst>
              <a:ext uri="{FF2B5EF4-FFF2-40B4-BE49-F238E27FC236}">
                <a16:creationId xmlns:a16="http://schemas.microsoft.com/office/drawing/2014/main" id="{07C5B87E-80A2-FF81-EBB0-54F5C271FE4D}"/>
              </a:ext>
            </a:extLst>
          </p:cNvPr>
          <p:cNvPicPr>
            <a:picLocks noChangeAspect="1"/>
          </p:cNvPicPr>
          <p:nvPr userDrawn="1"/>
        </p:nvPicPr>
        <p:blipFill>
          <a:blip r:embed="rId7"/>
          <a:stretch>
            <a:fillRect/>
          </a:stretch>
        </p:blipFill>
        <p:spPr>
          <a:xfrm>
            <a:off x="4371345" y="2190667"/>
            <a:ext cx="1089891" cy="947506"/>
          </a:xfrm>
          <a:prstGeom prst="rect">
            <a:avLst/>
          </a:prstGeom>
        </p:spPr>
      </p:pic>
      <p:pic>
        <p:nvPicPr>
          <p:cNvPr id="17" name="Picture 16">
            <a:extLst>
              <a:ext uri="{FF2B5EF4-FFF2-40B4-BE49-F238E27FC236}">
                <a16:creationId xmlns:a16="http://schemas.microsoft.com/office/drawing/2014/main" id="{E50C0958-098A-E473-6DA9-4D3FEBC8F44E}"/>
              </a:ext>
            </a:extLst>
          </p:cNvPr>
          <p:cNvPicPr>
            <a:picLocks noChangeAspect="1"/>
          </p:cNvPicPr>
          <p:nvPr userDrawn="1"/>
        </p:nvPicPr>
        <p:blipFill>
          <a:blip r:embed="rId8"/>
          <a:stretch>
            <a:fillRect/>
          </a:stretch>
        </p:blipFill>
        <p:spPr>
          <a:xfrm>
            <a:off x="5664916" y="2187602"/>
            <a:ext cx="950571" cy="950572"/>
          </a:xfrm>
          <a:prstGeom prst="rect">
            <a:avLst/>
          </a:prstGeom>
        </p:spPr>
      </p:pic>
      <p:pic>
        <p:nvPicPr>
          <p:cNvPr id="18" name="Picture 17">
            <a:extLst>
              <a:ext uri="{FF2B5EF4-FFF2-40B4-BE49-F238E27FC236}">
                <a16:creationId xmlns:a16="http://schemas.microsoft.com/office/drawing/2014/main" id="{857AF72B-69F0-3275-9364-653DDDF86FAE}"/>
              </a:ext>
            </a:extLst>
          </p:cNvPr>
          <p:cNvPicPr>
            <a:picLocks noChangeAspect="1"/>
          </p:cNvPicPr>
          <p:nvPr userDrawn="1"/>
        </p:nvPicPr>
        <p:blipFill>
          <a:blip r:embed="rId9"/>
          <a:stretch>
            <a:fillRect/>
          </a:stretch>
        </p:blipFill>
        <p:spPr>
          <a:xfrm>
            <a:off x="6819167" y="2187601"/>
            <a:ext cx="998297" cy="961421"/>
          </a:xfrm>
          <a:prstGeom prst="rect">
            <a:avLst/>
          </a:prstGeom>
        </p:spPr>
      </p:pic>
      <p:pic>
        <p:nvPicPr>
          <p:cNvPr id="19" name="Picture 18">
            <a:extLst>
              <a:ext uri="{FF2B5EF4-FFF2-40B4-BE49-F238E27FC236}">
                <a16:creationId xmlns:a16="http://schemas.microsoft.com/office/drawing/2014/main" id="{1182DB7B-B642-18E4-91B1-4B0067C5B497}"/>
              </a:ext>
            </a:extLst>
          </p:cNvPr>
          <p:cNvPicPr>
            <a:picLocks noChangeAspect="1"/>
          </p:cNvPicPr>
          <p:nvPr userDrawn="1"/>
        </p:nvPicPr>
        <p:blipFill>
          <a:blip r:embed="rId10"/>
          <a:stretch>
            <a:fillRect/>
          </a:stretch>
        </p:blipFill>
        <p:spPr>
          <a:xfrm>
            <a:off x="8021145" y="2188924"/>
            <a:ext cx="946716" cy="1062426"/>
          </a:xfrm>
          <a:prstGeom prst="rect">
            <a:avLst/>
          </a:prstGeom>
        </p:spPr>
      </p:pic>
      <p:pic>
        <p:nvPicPr>
          <p:cNvPr id="21" name="Picture 20">
            <a:extLst>
              <a:ext uri="{FF2B5EF4-FFF2-40B4-BE49-F238E27FC236}">
                <a16:creationId xmlns:a16="http://schemas.microsoft.com/office/drawing/2014/main" id="{83CADB27-0207-84DB-98FA-AC005354C947}"/>
              </a:ext>
            </a:extLst>
          </p:cNvPr>
          <p:cNvPicPr>
            <a:picLocks noChangeAspect="1"/>
          </p:cNvPicPr>
          <p:nvPr userDrawn="1"/>
        </p:nvPicPr>
        <p:blipFill>
          <a:blip r:embed="rId11"/>
          <a:stretch>
            <a:fillRect/>
          </a:stretch>
        </p:blipFill>
        <p:spPr>
          <a:xfrm>
            <a:off x="2526928" y="3621423"/>
            <a:ext cx="974130" cy="1066132"/>
          </a:xfrm>
          <a:prstGeom prst="rect">
            <a:avLst/>
          </a:prstGeom>
        </p:spPr>
      </p:pic>
      <p:pic>
        <p:nvPicPr>
          <p:cNvPr id="23" name="Picture 22">
            <a:extLst>
              <a:ext uri="{FF2B5EF4-FFF2-40B4-BE49-F238E27FC236}">
                <a16:creationId xmlns:a16="http://schemas.microsoft.com/office/drawing/2014/main" id="{DB4C5D41-2D0F-999B-1B63-5E4ABC8E5C6E}"/>
              </a:ext>
            </a:extLst>
          </p:cNvPr>
          <p:cNvPicPr>
            <a:picLocks noChangeAspect="1"/>
          </p:cNvPicPr>
          <p:nvPr userDrawn="1"/>
        </p:nvPicPr>
        <p:blipFill>
          <a:blip r:embed="rId12"/>
          <a:stretch>
            <a:fillRect/>
          </a:stretch>
        </p:blipFill>
        <p:spPr>
          <a:xfrm>
            <a:off x="4911080" y="3621424"/>
            <a:ext cx="973137" cy="973138"/>
          </a:xfrm>
          <a:prstGeom prst="rect">
            <a:avLst/>
          </a:prstGeom>
        </p:spPr>
      </p:pic>
      <p:pic>
        <p:nvPicPr>
          <p:cNvPr id="24" name="Picture 23">
            <a:extLst>
              <a:ext uri="{FF2B5EF4-FFF2-40B4-BE49-F238E27FC236}">
                <a16:creationId xmlns:a16="http://schemas.microsoft.com/office/drawing/2014/main" id="{41763EC5-380A-9A6E-D09A-C5E36FB157F4}"/>
              </a:ext>
            </a:extLst>
          </p:cNvPr>
          <p:cNvPicPr>
            <a:picLocks noChangeAspect="1"/>
          </p:cNvPicPr>
          <p:nvPr userDrawn="1"/>
        </p:nvPicPr>
        <p:blipFill>
          <a:blip r:embed="rId13"/>
          <a:stretch>
            <a:fillRect/>
          </a:stretch>
        </p:blipFill>
        <p:spPr>
          <a:xfrm>
            <a:off x="6102659" y="3621424"/>
            <a:ext cx="973138" cy="973138"/>
          </a:xfrm>
          <a:prstGeom prst="rect">
            <a:avLst/>
          </a:prstGeom>
        </p:spPr>
      </p:pic>
      <p:pic>
        <p:nvPicPr>
          <p:cNvPr id="25" name="Picture 24">
            <a:extLst>
              <a:ext uri="{FF2B5EF4-FFF2-40B4-BE49-F238E27FC236}">
                <a16:creationId xmlns:a16="http://schemas.microsoft.com/office/drawing/2014/main" id="{EB5B4E75-7E00-78BD-82B5-B29A978E1978}"/>
              </a:ext>
            </a:extLst>
          </p:cNvPr>
          <p:cNvPicPr>
            <a:picLocks noChangeAspect="1"/>
          </p:cNvPicPr>
          <p:nvPr userDrawn="1"/>
        </p:nvPicPr>
        <p:blipFill>
          <a:blip r:embed="rId14"/>
          <a:stretch>
            <a:fillRect/>
          </a:stretch>
        </p:blipFill>
        <p:spPr>
          <a:xfrm>
            <a:off x="7294239" y="3621423"/>
            <a:ext cx="1123910" cy="1037663"/>
          </a:xfrm>
          <a:prstGeom prst="rect">
            <a:avLst/>
          </a:prstGeom>
        </p:spPr>
      </p:pic>
      <p:pic>
        <p:nvPicPr>
          <p:cNvPr id="31" name="Picture 30">
            <a:extLst>
              <a:ext uri="{FF2B5EF4-FFF2-40B4-BE49-F238E27FC236}">
                <a16:creationId xmlns:a16="http://schemas.microsoft.com/office/drawing/2014/main" id="{DFAD1438-8223-EF5F-E986-B7CC65EF1F91}"/>
              </a:ext>
            </a:extLst>
          </p:cNvPr>
          <p:cNvPicPr>
            <a:picLocks noChangeAspect="1"/>
          </p:cNvPicPr>
          <p:nvPr userDrawn="1"/>
        </p:nvPicPr>
        <p:blipFill>
          <a:blip r:embed="rId15"/>
          <a:stretch>
            <a:fillRect/>
          </a:stretch>
        </p:blipFill>
        <p:spPr>
          <a:xfrm>
            <a:off x="3225896" y="4808905"/>
            <a:ext cx="966748" cy="982683"/>
          </a:xfrm>
          <a:prstGeom prst="rect">
            <a:avLst/>
          </a:prstGeom>
        </p:spPr>
      </p:pic>
      <p:pic>
        <p:nvPicPr>
          <p:cNvPr id="34" name="Picture 33">
            <a:extLst>
              <a:ext uri="{FF2B5EF4-FFF2-40B4-BE49-F238E27FC236}">
                <a16:creationId xmlns:a16="http://schemas.microsoft.com/office/drawing/2014/main" id="{BBA2FF77-4439-BDF8-D854-E61D3DF2B20B}"/>
              </a:ext>
            </a:extLst>
          </p:cNvPr>
          <p:cNvPicPr>
            <a:picLocks noChangeAspect="1"/>
          </p:cNvPicPr>
          <p:nvPr userDrawn="1"/>
        </p:nvPicPr>
        <p:blipFill>
          <a:blip r:embed="rId16"/>
          <a:stretch>
            <a:fillRect/>
          </a:stretch>
        </p:blipFill>
        <p:spPr>
          <a:xfrm>
            <a:off x="4368071" y="4812566"/>
            <a:ext cx="1115165" cy="969478"/>
          </a:xfrm>
          <a:prstGeom prst="rect">
            <a:avLst/>
          </a:prstGeom>
        </p:spPr>
      </p:pic>
      <p:pic>
        <p:nvPicPr>
          <p:cNvPr id="35" name="Picture 34">
            <a:extLst>
              <a:ext uri="{FF2B5EF4-FFF2-40B4-BE49-F238E27FC236}">
                <a16:creationId xmlns:a16="http://schemas.microsoft.com/office/drawing/2014/main" id="{839BE8A2-BA06-77F4-FC03-E8A58DF079B7}"/>
              </a:ext>
            </a:extLst>
          </p:cNvPr>
          <p:cNvPicPr>
            <a:picLocks noChangeAspect="1"/>
          </p:cNvPicPr>
          <p:nvPr userDrawn="1"/>
        </p:nvPicPr>
        <p:blipFill>
          <a:blip r:embed="rId17"/>
          <a:stretch>
            <a:fillRect/>
          </a:stretch>
        </p:blipFill>
        <p:spPr>
          <a:xfrm>
            <a:off x="5658663" y="4808906"/>
            <a:ext cx="973139" cy="973138"/>
          </a:xfrm>
          <a:prstGeom prst="rect">
            <a:avLst/>
          </a:prstGeom>
        </p:spPr>
      </p:pic>
      <p:pic>
        <p:nvPicPr>
          <p:cNvPr id="36" name="Picture 35">
            <a:extLst>
              <a:ext uri="{FF2B5EF4-FFF2-40B4-BE49-F238E27FC236}">
                <a16:creationId xmlns:a16="http://schemas.microsoft.com/office/drawing/2014/main" id="{94A012B8-43B7-41EF-C10C-C9F550BA6821}"/>
              </a:ext>
            </a:extLst>
          </p:cNvPr>
          <p:cNvPicPr>
            <a:picLocks noChangeAspect="1"/>
          </p:cNvPicPr>
          <p:nvPr userDrawn="1"/>
        </p:nvPicPr>
        <p:blipFill>
          <a:blip r:embed="rId18"/>
          <a:stretch>
            <a:fillRect/>
          </a:stretch>
        </p:blipFill>
        <p:spPr>
          <a:xfrm>
            <a:off x="6807229" y="4808905"/>
            <a:ext cx="1020375" cy="982683"/>
          </a:xfrm>
          <a:prstGeom prst="rect">
            <a:avLst/>
          </a:prstGeom>
        </p:spPr>
      </p:pic>
      <p:pic>
        <p:nvPicPr>
          <p:cNvPr id="37" name="Picture 36">
            <a:extLst>
              <a:ext uri="{FF2B5EF4-FFF2-40B4-BE49-F238E27FC236}">
                <a16:creationId xmlns:a16="http://schemas.microsoft.com/office/drawing/2014/main" id="{2A495BDA-24F5-926B-1878-24FFD245C18E}"/>
              </a:ext>
            </a:extLst>
          </p:cNvPr>
          <p:cNvPicPr>
            <a:picLocks noChangeAspect="1"/>
          </p:cNvPicPr>
          <p:nvPr userDrawn="1"/>
        </p:nvPicPr>
        <p:blipFill>
          <a:blip r:embed="rId19"/>
          <a:stretch>
            <a:fillRect/>
          </a:stretch>
        </p:blipFill>
        <p:spPr>
          <a:xfrm>
            <a:off x="8003031" y="4808905"/>
            <a:ext cx="973139" cy="1092078"/>
          </a:xfrm>
          <a:prstGeom prst="rect">
            <a:avLst/>
          </a:prstGeom>
        </p:spPr>
      </p:pic>
      <p:pic>
        <p:nvPicPr>
          <p:cNvPr id="4" name="Picture 3">
            <a:extLst>
              <a:ext uri="{FF2B5EF4-FFF2-40B4-BE49-F238E27FC236}">
                <a16:creationId xmlns:a16="http://schemas.microsoft.com/office/drawing/2014/main" id="{A8783CBD-77C9-83AB-0687-F2188715D92E}"/>
              </a:ext>
            </a:extLst>
          </p:cNvPr>
          <p:cNvPicPr>
            <a:picLocks noChangeAspect="1"/>
          </p:cNvPicPr>
          <p:nvPr userDrawn="1"/>
        </p:nvPicPr>
        <p:blipFill>
          <a:blip r:embed="rId20"/>
          <a:stretch>
            <a:fillRect/>
          </a:stretch>
        </p:blipFill>
        <p:spPr>
          <a:xfrm>
            <a:off x="3761481" y="1023670"/>
            <a:ext cx="940914" cy="940914"/>
          </a:xfrm>
          <a:prstGeom prst="rect">
            <a:avLst/>
          </a:prstGeom>
        </p:spPr>
      </p:pic>
      <p:pic>
        <p:nvPicPr>
          <p:cNvPr id="9" name="Picture 8">
            <a:extLst>
              <a:ext uri="{FF2B5EF4-FFF2-40B4-BE49-F238E27FC236}">
                <a16:creationId xmlns:a16="http://schemas.microsoft.com/office/drawing/2014/main" id="{17C9751A-DCEA-E58F-B748-BBB587C70112}"/>
              </a:ext>
            </a:extLst>
          </p:cNvPr>
          <p:cNvPicPr>
            <a:picLocks noChangeAspect="1"/>
          </p:cNvPicPr>
          <p:nvPr userDrawn="1"/>
        </p:nvPicPr>
        <p:blipFill>
          <a:blip r:embed="rId21"/>
          <a:stretch>
            <a:fillRect/>
          </a:stretch>
        </p:blipFill>
        <p:spPr>
          <a:xfrm>
            <a:off x="8677644" y="1030204"/>
            <a:ext cx="948087" cy="948087"/>
          </a:xfrm>
          <a:prstGeom prst="rect">
            <a:avLst/>
          </a:prstGeom>
        </p:spPr>
      </p:pic>
      <p:pic>
        <p:nvPicPr>
          <p:cNvPr id="13" name="Picture 12">
            <a:extLst>
              <a:ext uri="{FF2B5EF4-FFF2-40B4-BE49-F238E27FC236}">
                <a16:creationId xmlns:a16="http://schemas.microsoft.com/office/drawing/2014/main" id="{45FC30C1-2825-37A1-B595-9A80B273B689}"/>
              </a:ext>
            </a:extLst>
          </p:cNvPr>
          <p:cNvPicPr>
            <a:picLocks noChangeAspect="1"/>
          </p:cNvPicPr>
          <p:nvPr userDrawn="1"/>
        </p:nvPicPr>
        <p:blipFill>
          <a:blip r:embed="rId22"/>
          <a:stretch>
            <a:fillRect/>
          </a:stretch>
        </p:blipFill>
        <p:spPr>
          <a:xfrm>
            <a:off x="3724415" y="3631254"/>
            <a:ext cx="963307" cy="963307"/>
          </a:xfrm>
          <a:prstGeom prst="rect">
            <a:avLst/>
          </a:prstGeom>
        </p:spPr>
      </p:pic>
      <p:pic>
        <p:nvPicPr>
          <p:cNvPr id="20" name="Picture 19">
            <a:extLst>
              <a:ext uri="{FF2B5EF4-FFF2-40B4-BE49-F238E27FC236}">
                <a16:creationId xmlns:a16="http://schemas.microsoft.com/office/drawing/2014/main" id="{BB2313AC-693C-96DD-B052-478EC098C9F1}"/>
              </a:ext>
            </a:extLst>
          </p:cNvPr>
          <p:cNvPicPr>
            <a:picLocks noChangeAspect="1"/>
          </p:cNvPicPr>
          <p:nvPr userDrawn="1"/>
        </p:nvPicPr>
        <p:blipFill>
          <a:blip r:embed="rId23"/>
          <a:stretch>
            <a:fillRect/>
          </a:stretch>
        </p:blipFill>
        <p:spPr>
          <a:xfrm>
            <a:off x="8636591" y="3611879"/>
            <a:ext cx="982681" cy="982681"/>
          </a:xfrm>
          <a:prstGeom prst="rect">
            <a:avLst/>
          </a:prstGeom>
        </p:spPr>
      </p:pic>
      <p:pic>
        <p:nvPicPr>
          <p:cNvPr id="5" name="Picture 4">
            <a:extLst>
              <a:ext uri="{FF2B5EF4-FFF2-40B4-BE49-F238E27FC236}">
                <a16:creationId xmlns:a16="http://schemas.microsoft.com/office/drawing/2014/main" id="{897D7826-43A2-D4E8-85AF-C670E5EBB9DB}"/>
              </a:ext>
            </a:extLst>
          </p:cNvPr>
          <p:cNvPicPr>
            <a:picLocks noChangeAspect="1"/>
          </p:cNvPicPr>
          <p:nvPr userDrawn="1"/>
        </p:nvPicPr>
        <p:blipFill>
          <a:blip r:embed="rId24"/>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51363117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5287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a:p>
        </p:txBody>
      </p:sp>
      <p:sp>
        <p:nvSpPr>
          <p:cNvPr id="4" name="Content Placeholder 11">
            <a:extLst>
              <a:ext uri="{FF2B5EF4-FFF2-40B4-BE49-F238E27FC236}">
                <a16:creationId xmlns:a16="http://schemas.microsoft.com/office/drawing/2014/main" id="{076B4A18-CAF5-34B0-F119-BA8EA97E19BA}"/>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98043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Tree>
    <p:extLst>
      <p:ext uri="{BB962C8B-B14F-4D97-AF65-F5344CB8AC3E}">
        <p14:creationId xmlns:p14="http://schemas.microsoft.com/office/powerpoint/2010/main" val="3496205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a:p>
        </p:txBody>
      </p:sp>
      <p:sp>
        <p:nvSpPr>
          <p:cNvPr id="12" name="Content Placeholder 11">
            <a:extLst>
              <a:ext uri="{FF2B5EF4-FFF2-40B4-BE49-F238E27FC236}">
                <a16:creationId xmlns:a16="http://schemas.microsoft.com/office/drawing/2014/main" id="{8240027F-B964-07BD-24E4-FA6401D71034}"/>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7930917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A77C91F5-451F-E2BF-1C1E-A20B6F7E9152}"/>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111584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Content Placeholder 11">
            <a:extLst>
              <a:ext uri="{FF2B5EF4-FFF2-40B4-BE49-F238E27FC236}">
                <a16:creationId xmlns:a16="http://schemas.microsoft.com/office/drawing/2014/main" id="{A39D40DE-EB86-5F32-28E6-303C7992B637}"/>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968484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a:p>
        </p:txBody>
      </p:sp>
      <p:sp>
        <p:nvSpPr>
          <p:cNvPr id="6" name="Content Placeholder 11">
            <a:extLst>
              <a:ext uri="{FF2B5EF4-FFF2-40B4-BE49-F238E27FC236}">
                <a16:creationId xmlns:a16="http://schemas.microsoft.com/office/drawing/2014/main" id="{A5B21D32-70E9-80F8-C4B9-2B5132531D11}"/>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613774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Tree>
    <p:extLst>
      <p:ext uri="{BB962C8B-B14F-4D97-AF65-F5344CB8AC3E}">
        <p14:creationId xmlns:p14="http://schemas.microsoft.com/office/powerpoint/2010/main" val="2094979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200" y="782739"/>
            <a:ext cx="8314508" cy="785813"/>
          </a:xfrm>
        </p:spPr>
        <p:txBody>
          <a:bodyPr/>
          <a:lstStyle/>
          <a:p>
            <a:endParaRPr lang="en-FI"/>
          </a:p>
        </p:txBody>
      </p:sp>
    </p:spTree>
    <p:extLst>
      <p:ext uri="{BB962C8B-B14F-4D97-AF65-F5344CB8AC3E}">
        <p14:creationId xmlns:p14="http://schemas.microsoft.com/office/powerpoint/2010/main" val="41770016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
        <p:nvSpPr>
          <p:cNvPr id="7" name="Title 1">
            <a:extLst>
              <a:ext uri="{FF2B5EF4-FFF2-40B4-BE49-F238E27FC236}">
                <a16:creationId xmlns:a16="http://schemas.microsoft.com/office/drawing/2014/main" id="{A07EE379-E0D9-C4B8-525D-E446B06D4403}"/>
              </a:ext>
            </a:extLst>
          </p:cNvPr>
          <p:cNvSpPr>
            <a:spLocks noGrp="1"/>
          </p:cNvSpPr>
          <p:nvPr>
            <p:ph type="title"/>
          </p:nvPr>
        </p:nvSpPr>
        <p:spPr>
          <a:xfrm>
            <a:off x="838200" y="782739"/>
            <a:ext cx="8314508" cy="785813"/>
          </a:xfrm>
        </p:spPr>
        <p:txBody>
          <a:bodyPr/>
          <a:lstStyle/>
          <a:p>
            <a:endParaRPr lang="en-FI"/>
          </a:p>
        </p:txBody>
      </p:sp>
    </p:spTree>
    <p:extLst>
      <p:ext uri="{BB962C8B-B14F-4D97-AF65-F5344CB8AC3E}">
        <p14:creationId xmlns:p14="http://schemas.microsoft.com/office/powerpoint/2010/main" val="21359344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
        <p:nvSpPr>
          <p:cNvPr id="6" name="Title 1">
            <a:extLst>
              <a:ext uri="{FF2B5EF4-FFF2-40B4-BE49-F238E27FC236}">
                <a16:creationId xmlns:a16="http://schemas.microsoft.com/office/drawing/2014/main" id="{52A280EF-D2A0-567B-8A9F-DDEB7DE15475}"/>
              </a:ext>
            </a:extLst>
          </p:cNvPr>
          <p:cNvSpPr>
            <a:spLocks noGrp="1"/>
          </p:cNvSpPr>
          <p:nvPr>
            <p:ph type="title"/>
          </p:nvPr>
        </p:nvSpPr>
        <p:spPr>
          <a:xfrm>
            <a:off x="838200" y="782739"/>
            <a:ext cx="8314508" cy="785813"/>
          </a:xfrm>
        </p:spPr>
        <p:txBody>
          <a:bodyPr/>
          <a:lstStyle/>
          <a:p>
            <a:endParaRPr lang="en-FI"/>
          </a:p>
        </p:txBody>
      </p:sp>
    </p:spTree>
    <p:extLst>
      <p:ext uri="{BB962C8B-B14F-4D97-AF65-F5344CB8AC3E}">
        <p14:creationId xmlns:p14="http://schemas.microsoft.com/office/powerpoint/2010/main" val="39363918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
        <p:nvSpPr>
          <p:cNvPr id="3" name="Title 1">
            <a:extLst>
              <a:ext uri="{FF2B5EF4-FFF2-40B4-BE49-F238E27FC236}">
                <a16:creationId xmlns:a16="http://schemas.microsoft.com/office/drawing/2014/main" id="{435E59BA-F57D-FB3E-592A-82C457653951}"/>
              </a:ext>
            </a:extLst>
          </p:cNvPr>
          <p:cNvSpPr>
            <a:spLocks noGrp="1"/>
          </p:cNvSpPr>
          <p:nvPr>
            <p:ph type="title"/>
          </p:nvPr>
        </p:nvSpPr>
        <p:spPr>
          <a:xfrm>
            <a:off x="838200" y="782739"/>
            <a:ext cx="8314508" cy="785813"/>
          </a:xfrm>
        </p:spPr>
        <p:txBody>
          <a:bodyPr/>
          <a:lstStyle/>
          <a:p>
            <a:endParaRPr lang="en-FI"/>
          </a:p>
        </p:txBody>
      </p:sp>
    </p:spTree>
    <p:extLst>
      <p:ext uri="{BB962C8B-B14F-4D97-AF65-F5344CB8AC3E}">
        <p14:creationId xmlns:p14="http://schemas.microsoft.com/office/powerpoint/2010/main" val="6125575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a:p>
        </p:txBody>
      </p:sp>
    </p:spTree>
    <p:extLst>
      <p:ext uri="{BB962C8B-B14F-4D97-AF65-F5344CB8AC3E}">
        <p14:creationId xmlns:p14="http://schemas.microsoft.com/office/powerpoint/2010/main" val="103678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200" y="782739"/>
            <a:ext cx="8314508" cy="785813"/>
          </a:xfrm>
        </p:spPr>
        <p:txBody>
          <a:bodyPr/>
          <a:lstStyle/>
          <a:p>
            <a:endParaRPr lang="en-FI"/>
          </a:p>
        </p:txBody>
      </p:sp>
    </p:spTree>
    <p:extLst>
      <p:ext uri="{BB962C8B-B14F-4D97-AF65-F5344CB8AC3E}">
        <p14:creationId xmlns:p14="http://schemas.microsoft.com/office/powerpoint/2010/main" val="33545356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a:p>
        </p:txBody>
      </p:sp>
    </p:spTree>
    <p:extLst>
      <p:ext uri="{BB962C8B-B14F-4D97-AF65-F5344CB8AC3E}">
        <p14:creationId xmlns:p14="http://schemas.microsoft.com/office/powerpoint/2010/main" val="8346425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a:p>
        </p:txBody>
      </p:sp>
    </p:spTree>
    <p:extLst>
      <p:ext uri="{BB962C8B-B14F-4D97-AF65-F5344CB8AC3E}">
        <p14:creationId xmlns:p14="http://schemas.microsoft.com/office/powerpoint/2010/main" val="12578556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a:p>
        </p:txBody>
      </p:sp>
    </p:spTree>
    <p:extLst>
      <p:ext uri="{BB962C8B-B14F-4D97-AF65-F5344CB8AC3E}">
        <p14:creationId xmlns:p14="http://schemas.microsoft.com/office/powerpoint/2010/main" val="390625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a:p>
        </p:txBody>
      </p:sp>
    </p:spTree>
    <p:extLst>
      <p:ext uri="{BB962C8B-B14F-4D97-AF65-F5344CB8AC3E}">
        <p14:creationId xmlns:p14="http://schemas.microsoft.com/office/powerpoint/2010/main" val="18756730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a:p>
        </p:txBody>
      </p:sp>
    </p:spTree>
    <p:extLst>
      <p:ext uri="{BB962C8B-B14F-4D97-AF65-F5344CB8AC3E}">
        <p14:creationId xmlns:p14="http://schemas.microsoft.com/office/powerpoint/2010/main" val="29541028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a:p>
        </p:txBody>
      </p:sp>
    </p:spTree>
    <p:extLst>
      <p:ext uri="{BB962C8B-B14F-4D97-AF65-F5344CB8AC3E}">
        <p14:creationId xmlns:p14="http://schemas.microsoft.com/office/powerpoint/2010/main" val="329685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
        <p:nvSpPr>
          <p:cNvPr id="7" name="Title 1">
            <a:extLst>
              <a:ext uri="{FF2B5EF4-FFF2-40B4-BE49-F238E27FC236}">
                <a16:creationId xmlns:a16="http://schemas.microsoft.com/office/drawing/2014/main" id="{A07EE379-E0D9-C4B8-525D-E446B06D4403}"/>
              </a:ext>
            </a:extLst>
          </p:cNvPr>
          <p:cNvSpPr>
            <a:spLocks noGrp="1"/>
          </p:cNvSpPr>
          <p:nvPr>
            <p:ph type="title"/>
          </p:nvPr>
        </p:nvSpPr>
        <p:spPr>
          <a:xfrm>
            <a:off x="838200" y="782739"/>
            <a:ext cx="8314508" cy="785813"/>
          </a:xfrm>
        </p:spPr>
        <p:txBody>
          <a:bodyPr/>
          <a:lstStyle/>
          <a:p>
            <a:endParaRPr lang="en-FI"/>
          </a:p>
        </p:txBody>
      </p:sp>
    </p:spTree>
    <p:extLst>
      <p:ext uri="{BB962C8B-B14F-4D97-AF65-F5344CB8AC3E}">
        <p14:creationId xmlns:p14="http://schemas.microsoft.com/office/powerpoint/2010/main" val="126303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image" Target="../media/image3.emf"/><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3.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image" Target="../media/image1.emf"/><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image" Target="../media/image71.emf"/><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theme" Target="../theme/theme5.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10" name="Rectangle 9">
            <a:extLst>
              <a:ext uri="{FF2B5EF4-FFF2-40B4-BE49-F238E27FC236}">
                <a16:creationId xmlns:a16="http://schemas.microsoft.com/office/drawing/2014/main" id="{89E75B6B-A566-6D2C-D9FB-973D1D88FF29}"/>
              </a:ext>
            </a:extLst>
          </p:cNvPr>
          <p:cNvSpPr/>
          <p:nvPr userDrawn="1"/>
        </p:nvSpPr>
        <p:spPr>
          <a:xfrm>
            <a:off x="1" y="6120582"/>
            <a:ext cx="12192000" cy="73741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1B7D7624-09E2-CD5B-ED2F-B120661FB6D1}"/>
              </a:ext>
            </a:extLst>
          </p:cNvPr>
          <p:cNvPicPr>
            <a:picLocks noChangeAspect="1"/>
          </p:cNvPicPr>
          <p:nvPr userDrawn="1"/>
        </p:nvPicPr>
        <p:blipFill>
          <a:blip r:embed="rId21"/>
          <a:stretch>
            <a:fillRect/>
          </a:stretch>
        </p:blipFill>
        <p:spPr>
          <a:xfrm>
            <a:off x="10660785" y="6361445"/>
            <a:ext cx="1105015" cy="251999"/>
          </a:xfrm>
          <a:prstGeom prst="rect">
            <a:avLst/>
          </a:prstGeom>
        </p:spPr>
      </p:pic>
      <p:pic>
        <p:nvPicPr>
          <p:cNvPr id="6" name="Picture 5">
            <a:extLst>
              <a:ext uri="{FF2B5EF4-FFF2-40B4-BE49-F238E27FC236}">
                <a16:creationId xmlns:a16="http://schemas.microsoft.com/office/drawing/2014/main" id="{682CDC5E-977A-E0E6-1A4B-2C1C87F39497}"/>
              </a:ext>
            </a:extLst>
          </p:cNvPr>
          <p:cNvPicPr>
            <a:picLocks noChangeAspect="1"/>
          </p:cNvPicPr>
          <p:nvPr userDrawn="1"/>
        </p:nvPicPr>
        <p:blipFill>
          <a:blip r:embed="rId22"/>
          <a:stretch>
            <a:fillRect/>
          </a:stretch>
        </p:blipFill>
        <p:spPr>
          <a:xfrm>
            <a:off x="8797128" y="6268327"/>
            <a:ext cx="1573200" cy="407100"/>
          </a:xfrm>
          <a:prstGeom prst="rect">
            <a:avLst/>
          </a:prstGeom>
        </p:spPr>
      </p:pic>
    </p:spTree>
    <p:extLst>
      <p:ext uri="{BB962C8B-B14F-4D97-AF65-F5344CB8AC3E}">
        <p14:creationId xmlns:p14="http://schemas.microsoft.com/office/powerpoint/2010/main" val="3716489997"/>
      </p:ext>
    </p:extLst>
  </p:cSld>
  <p:clrMap bg1="lt1" tx1="dk1" bg2="lt2" tx2="dk2" accent1="accent1" accent2="accent2" accent3="accent3" accent4="accent4" accent5="accent5" accent6="accent6" hlink="hlink" folHlink="folHlink"/>
  <p:sldLayoutIdLst>
    <p:sldLayoutId id="2147484059" r:id="rId1"/>
    <p:sldLayoutId id="2147484023" r:id="rId2"/>
    <p:sldLayoutId id="2147484101" r:id="rId3"/>
    <p:sldLayoutId id="2147484026" r:id="rId4"/>
    <p:sldLayoutId id="2147484027" r:id="rId5"/>
    <p:sldLayoutId id="2147484028" r:id="rId6"/>
    <p:sldLayoutId id="2147484030" r:id="rId7"/>
    <p:sldLayoutId id="2147484065" r:id="rId8"/>
    <p:sldLayoutId id="2147484066" r:id="rId9"/>
    <p:sldLayoutId id="2147484067" r:id="rId10"/>
    <p:sldLayoutId id="2147484068" r:id="rId11"/>
    <p:sldLayoutId id="2147484057" r:id="rId12"/>
    <p:sldLayoutId id="2147484062" r:id="rId13"/>
    <p:sldLayoutId id="2147484031" r:id="rId14"/>
    <p:sldLayoutId id="2147484058" r:id="rId15"/>
    <p:sldLayoutId id="2147484063" r:id="rId16"/>
    <p:sldLayoutId id="2147484060" r:id="rId17"/>
    <p:sldLayoutId id="2147484061" r:id="rId18"/>
    <p:sldLayoutId id="2147484113" r:id="rId19"/>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B875D4A-8775-E2D2-06C8-C090930AB518}"/>
              </a:ext>
            </a:extLst>
          </p:cNvPr>
          <p:cNvPicPr>
            <a:picLocks noChangeAspect="1"/>
          </p:cNvPicPr>
          <p:nvPr userDrawn="1"/>
        </p:nvPicPr>
        <p:blipFill>
          <a:blip r:embed="rId29"/>
          <a:stretch>
            <a:fillRect/>
          </a:stretch>
        </p:blipFill>
        <p:spPr>
          <a:xfrm>
            <a:off x="8797127" y="6273634"/>
            <a:ext cx="1573200" cy="407100"/>
          </a:xfrm>
          <a:prstGeom prst="rect">
            <a:avLst/>
          </a:prstGeom>
        </p:spPr>
      </p:pic>
      <p:pic>
        <p:nvPicPr>
          <p:cNvPr id="7" name="Picture 6">
            <a:extLst>
              <a:ext uri="{FF2B5EF4-FFF2-40B4-BE49-F238E27FC236}">
                <a16:creationId xmlns:a16="http://schemas.microsoft.com/office/drawing/2014/main" id="{7D1A3295-B488-9501-BC9D-6AAAD9060DB3}"/>
              </a:ext>
            </a:extLst>
          </p:cNvPr>
          <p:cNvPicPr>
            <a:picLocks noChangeAspect="1"/>
          </p:cNvPicPr>
          <p:nvPr userDrawn="1"/>
        </p:nvPicPr>
        <p:blipFill>
          <a:blip r:embed="rId30"/>
          <a:stretch>
            <a:fillRect/>
          </a:stretch>
        </p:blipFill>
        <p:spPr>
          <a:xfrm>
            <a:off x="10660784" y="6357677"/>
            <a:ext cx="1112400" cy="241382"/>
          </a:xfrm>
          <a:prstGeom prst="rect">
            <a:avLst/>
          </a:prstGeom>
        </p:spPr>
      </p:pic>
    </p:spTree>
    <p:extLst>
      <p:ext uri="{BB962C8B-B14F-4D97-AF65-F5344CB8AC3E}">
        <p14:creationId xmlns:p14="http://schemas.microsoft.com/office/powerpoint/2010/main" val="1126391954"/>
      </p:ext>
    </p:extLst>
  </p:cSld>
  <p:clrMap bg1="lt1" tx1="dk1" bg2="lt2" tx2="dk2" accent1="accent1" accent2="accent2" accent3="accent3" accent4="accent4" accent5="accent5" accent6="accent6" hlink="hlink" folHlink="folHlink"/>
  <p:sldLayoutIdLst>
    <p:sldLayoutId id="2147484070"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 id="2147484111" r:id="rId26"/>
    <p:sldLayoutId id="2147484112" r:id="rId27"/>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0251340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102" r:id="rId5"/>
    <p:sldLayoutId id="2147484104" r:id="rId6"/>
    <p:sldLayoutId id="2147484107" r:id="rId7"/>
    <p:sldLayoutId id="2147484108" r:id="rId8"/>
    <p:sldLayoutId id="2147484109" r:id="rId9"/>
    <p:sldLayoutId id="2147484110" r:id="rId10"/>
    <p:sldLayoutId id="2147484049" r:id="rId11"/>
    <p:sldLayoutId id="2147484050" r:id="rId12"/>
    <p:sldLayoutId id="2147484051" r:id="rId13"/>
    <p:sldLayoutId id="2147484052" r:id="rId14"/>
    <p:sldLayoutId id="2147484105" r:id="rId15"/>
    <p:sldLayoutId id="2147484106" r:id="rId16"/>
    <p:sldLayoutId id="2147484053" r:id="rId17"/>
    <p:sldLayoutId id="2147484054" r:id="rId18"/>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190858337"/>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10" name="Rectangle 9">
            <a:extLst>
              <a:ext uri="{FF2B5EF4-FFF2-40B4-BE49-F238E27FC236}">
                <a16:creationId xmlns:a16="http://schemas.microsoft.com/office/drawing/2014/main" id="{89E75B6B-A566-6D2C-D9FB-973D1D88FF29}"/>
              </a:ext>
            </a:extLst>
          </p:cNvPr>
          <p:cNvSpPr/>
          <p:nvPr userDrawn="1"/>
        </p:nvSpPr>
        <p:spPr>
          <a:xfrm>
            <a:off x="1" y="6120582"/>
            <a:ext cx="12192000" cy="73741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4D123371-7626-41FF-2E80-2EBCEC07F0DA}"/>
              </a:ext>
            </a:extLst>
          </p:cNvPr>
          <p:cNvPicPr>
            <a:picLocks noChangeAspect="1"/>
          </p:cNvPicPr>
          <p:nvPr userDrawn="1"/>
        </p:nvPicPr>
        <p:blipFill>
          <a:blip r:embed="rId20"/>
          <a:stretch>
            <a:fillRect/>
          </a:stretch>
        </p:blipFill>
        <p:spPr>
          <a:xfrm>
            <a:off x="8542279" y="6345857"/>
            <a:ext cx="1854863" cy="251731"/>
          </a:xfrm>
          <a:prstGeom prst="rect">
            <a:avLst/>
          </a:prstGeom>
        </p:spPr>
      </p:pic>
      <p:pic>
        <p:nvPicPr>
          <p:cNvPr id="6" name="Picture 5">
            <a:extLst>
              <a:ext uri="{FF2B5EF4-FFF2-40B4-BE49-F238E27FC236}">
                <a16:creationId xmlns:a16="http://schemas.microsoft.com/office/drawing/2014/main" id="{EACD984C-A7AD-B042-2AD3-C048FF60A1D9}"/>
              </a:ext>
            </a:extLst>
          </p:cNvPr>
          <p:cNvPicPr>
            <a:picLocks noChangeAspect="1"/>
          </p:cNvPicPr>
          <p:nvPr userDrawn="1"/>
        </p:nvPicPr>
        <p:blipFill>
          <a:blip r:embed="rId21"/>
          <a:stretch>
            <a:fillRect/>
          </a:stretch>
        </p:blipFill>
        <p:spPr>
          <a:xfrm>
            <a:off x="10660785" y="6361445"/>
            <a:ext cx="1105015" cy="251999"/>
          </a:xfrm>
          <a:prstGeom prst="rect">
            <a:avLst/>
          </a:prstGeom>
        </p:spPr>
      </p:pic>
    </p:spTree>
    <p:extLst>
      <p:ext uri="{BB962C8B-B14F-4D97-AF65-F5344CB8AC3E}">
        <p14:creationId xmlns:p14="http://schemas.microsoft.com/office/powerpoint/2010/main" val="4127691351"/>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 id="2147484132" r:id="rId18"/>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1.xml"/><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ely-keskus.fi/documents/10191/58193/Pohjois-Savon+maaseudun+alueellinen+kehitt%C3%A4missuunnitelma+vuosille+2023-2027.pdf/5f049ad8-b5cf-f808-f12e-4dd68590170c?t=1682311446249" TargetMode="Externa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hyperlink" Target="https://www.ely-keskus.fi/documents/10191/56194/It%C3%A4-Suomen+yritysrahoitusstrategia+2022.pdf/c8f03e09-5d1e-7e94-bb06-02925d091d72?t=1646807267249"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hyperlink" Target="mailto:minna.partanen@ylasavonveturi.fi" TargetMode="External"/><Relationship Id="rId3" Type="http://schemas.openxmlformats.org/officeDocument/2006/relationships/hyperlink" Target="https://www.maaseutu.fi/" TargetMode="External"/><Relationship Id="rId7" Type="http://schemas.openxmlformats.org/officeDocument/2006/relationships/hyperlink" Target="mailto:kirsi.manninen@mansikkary.fi" TargetMode="External"/><Relationship Id="rId2" Type="http://schemas.openxmlformats.org/officeDocument/2006/relationships/hyperlink" Target="https://mmm.fi/cap27" TargetMode="External"/><Relationship Id="rId1" Type="http://schemas.openxmlformats.org/officeDocument/2006/relationships/slideLayout" Target="../slideLayouts/slideLayout11.xml"/><Relationship Id="rId6" Type="http://schemas.openxmlformats.org/officeDocument/2006/relationships/hyperlink" Target="mailto:jaana.paananen@kalakukkory.fi" TargetMode="External"/><Relationship Id="rId5" Type="http://schemas.openxmlformats.org/officeDocument/2006/relationships/hyperlink" Target="mailto:etunimi.sukunimi@ely-keskus.fi" TargetMode="External"/><Relationship Id="rId10" Type="http://schemas.openxmlformats.org/officeDocument/2006/relationships/image" Target="../media/image80.png"/><Relationship Id="rId4" Type="http://schemas.openxmlformats.org/officeDocument/2006/relationships/hyperlink" Target="https://www.ruokavirasto.fi/tuet/maaseudun-yrittajyys/maaseudun-yritystuet/" TargetMode="External"/><Relationship Id="rId9" Type="http://schemas.openxmlformats.org/officeDocument/2006/relationships/hyperlink" Target="mailto:anne.vanttinen@savonluotsi.f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5.jpeg"/><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6D52-8865-927C-5844-EEA224CD7E4B}"/>
              </a:ext>
            </a:extLst>
          </p:cNvPr>
          <p:cNvSpPr>
            <a:spLocks noGrp="1"/>
          </p:cNvSpPr>
          <p:nvPr>
            <p:ph type="ctrTitle"/>
          </p:nvPr>
        </p:nvSpPr>
        <p:spPr>
          <a:xfrm>
            <a:off x="3059566" y="1864763"/>
            <a:ext cx="6072865" cy="1102323"/>
          </a:xfrm>
        </p:spPr>
        <p:txBody>
          <a:bodyPr>
            <a:normAutofit fontScale="90000"/>
          </a:bodyPr>
          <a:lstStyle/>
          <a:p>
            <a:r>
              <a:rPr lang="fi-FI" dirty="0">
                <a:latin typeface="Tahoma"/>
                <a:ea typeface="Tahoma"/>
                <a:cs typeface="Tahoma"/>
              </a:rPr>
              <a:t>Vihreän siirtymän tukimahdollisuudet</a:t>
            </a:r>
            <a:br>
              <a:rPr lang="fi-FI" dirty="0">
                <a:latin typeface="Tahoma"/>
                <a:ea typeface="Tahoma"/>
                <a:cs typeface="Tahoma"/>
              </a:rPr>
            </a:br>
            <a:r>
              <a:rPr lang="fi-FI" dirty="0">
                <a:latin typeface="Tahoma"/>
                <a:ea typeface="Tahoma"/>
                <a:cs typeface="Tahoma"/>
              </a:rPr>
              <a:t>maaseudun </a:t>
            </a:r>
            <a:r>
              <a:rPr lang="fi-FI" dirty="0" err="1">
                <a:latin typeface="Tahoma"/>
                <a:ea typeface="Tahoma"/>
                <a:cs typeface="Tahoma"/>
              </a:rPr>
              <a:t>yritysrhoitus</a:t>
            </a:r>
            <a:endParaRPr lang="en-FI" dirty="0"/>
          </a:p>
        </p:txBody>
      </p:sp>
      <p:sp>
        <p:nvSpPr>
          <p:cNvPr id="3" name="Subtitle 2">
            <a:extLst>
              <a:ext uri="{FF2B5EF4-FFF2-40B4-BE49-F238E27FC236}">
                <a16:creationId xmlns:a16="http://schemas.microsoft.com/office/drawing/2014/main" id="{934E269E-0985-78EF-3BD4-8C9A845FDD98}"/>
              </a:ext>
            </a:extLst>
          </p:cNvPr>
          <p:cNvSpPr>
            <a:spLocks noGrp="1"/>
          </p:cNvSpPr>
          <p:nvPr>
            <p:ph type="subTitle" idx="1"/>
          </p:nvPr>
        </p:nvSpPr>
        <p:spPr/>
        <p:txBody>
          <a:bodyPr>
            <a:normAutofit fontScale="77500" lnSpcReduction="20000"/>
          </a:bodyPr>
          <a:lstStyle/>
          <a:p>
            <a:r>
              <a:rPr lang="fi-FI" dirty="0"/>
              <a:t>Pirjo Ikäheimonen, maaseutuasiantuntija</a:t>
            </a:r>
            <a:br>
              <a:rPr lang="fi-FI" dirty="0"/>
            </a:br>
            <a:r>
              <a:rPr lang="fi-FI" dirty="0"/>
              <a:t>Pohjois-Savon ELY-keskus</a:t>
            </a:r>
          </a:p>
          <a:p>
            <a:r>
              <a:rPr lang="fi-FI" dirty="0"/>
              <a:t>11.5.2023</a:t>
            </a:r>
            <a:endParaRPr lang="en-FI" dirty="0"/>
          </a:p>
        </p:txBody>
      </p:sp>
    </p:spTree>
    <p:extLst>
      <p:ext uri="{BB962C8B-B14F-4D97-AF65-F5344CB8AC3E}">
        <p14:creationId xmlns:p14="http://schemas.microsoft.com/office/powerpoint/2010/main" val="318957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87FC866-9021-9011-4ED9-56F920848218}"/>
              </a:ext>
            </a:extLst>
          </p:cNvPr>
          <p:cNvSpPr>
            <a:spLocks noGrp="1"/>
          </p:cNvSpPr>
          <p:nvPr>
            <p:ph type="body" sz="quarter" idx="22"/>
          </p:nvPr>
        </p:nvSpPr>
        <p:spPr>
          <a:xfrm>
            <a:off x="631596" y="1385740"/>
            <a:ext cx="5464404" cy="4296993"/>
          </a:xfrm>
          <a:ln>
            <a:solidFill>
              <a:schemeClr val="accent1"/>
            </a:solidFill>
          </a:ln>
        </p:spPr>
        <p:txBody>
          <a:bodyPr>
            <a:normAutofit/>
          </a:bodyPr>
          <a:lstStyle/>
          <a:p>
            <a:pPr marL="0" indent="0">
              <a:lnSpc>
                <a:spcPct val="100000"/>
              </a:lnSpc>
              <a:buNone/>
            </a:pPr>
            <a:r>
              <a:rPr lang="fi-FI" dirty="0"/>
              <a:t>Kehittämistoimenpiteen hakemisen </a:t>
            </a:r>
            <a:br>
              <a:rPr lang="fi-FI" dirty="0"/>
            </a:br>
            <a:r>
              <a:rPr lang="fi-FI" dirty="0"/>
              <a:t>valmistelu 2000€</a:t>
            </a:r>
          </a:p>
          <a:p>
            <a:pPr marL="0" indent="0">
              <a:lnSpc>
                <a:spcPct val="100000"/>
              </a:lnSpc>
              <a:buNone/>
            </a:pPr>
            <a:endParaRPr lang="fi-FI" dirty="0"/>
          </a:p>
          <a:p>
            <a:pPr marL="342900" lvl="1">
              <a:lnSpc>
                <a:spcPct val="100000"/>
              </a:lnSpc>
            </a:pPr>
            <a:r>
              <a:rPr lang="fi-FI" dirty="0"/>
              <a:t>Aloittavalle tai toimivalle yritykselle</a:t>
            </a:r>
          </a:p>
          <a:p>
            <a:pPr marL="342900" lvl="1">
              <a:lnSpc>
                <a:spcPct val="100000"/>
              </a:lnSpc>
            </a:pPr>
            <a:r>
              <a:rPr lang="fi-FI" dirty="0"/>
              <a:t>LTS:n valmistelu, investoinnin tai muun kehittämistoimenpiteen valmistelu, avustusten ja muun rahoituksen hakuedellytysten selvittäminen</a:t>
            </a:r>
          </a:p>
          <a:p>
            <a:pPr marL="342900" lvl="1">
              <a:lnSpc>
                <a:spcPct val="100000"/>
              </a:lnSpc>
            </a:pPr>
            <a:r>
              <a:rPr lang="fi-FI" dirty="0"/>
              <a:t>Maks 2-3 pv asiantuntijapalveluihin</a:t>
            </a:r>
          </a:p>
          <a:p>
            <a:pPr marL="342900" lvl="1">
              <a:lnSpc>
                <a:spcPct val="100000"/>
              </a:lnSpc>
            </a:pPr>
            <a:r>
              <a:rPr lang="fi-FI" dirty="0"/>
              <a:t>Hankesuunnitelma (eli mitä haettavilla tuilla on tarkoitus tehdä)</a:t>
            </a:r>
          </a:p>
          <a:p>
            <a:pPr marL="342900" lvl="1">
              <a:lnSpc>
                <a:spcPct val="100000"/>
              </a:lnSpc>
            </a:pPr>
            <a:r>
              <a:rPr lang="fi-FI" dirty="0"/>
              <a:t>Voidaan myöntää samalle hakijalle kerran kaudella 2023-2027</a:t>
            </a:r>
          </a:p>
          <a:p>
            <a:endParaRPr lang="fi-FI" dirty="0"/>
          </a:p>
        </p:txBody>
      </p:sp>
      <p:sp>
        <p:nvSpPr>
          <p:cNvPr id="3" name="Otsikko 2">
            <a:extLst>
              <a:ext uri="{FF2B5EF4-FFF2-40B4-BE49-F238E27FC236}">
                <a16:creationId xmlns:a16="http://schemas.microsoft.com/office/drawing/2014/main" id="{61FA8E67-B136-A6F3-1DFE-201EB068FB38}"/>
              </a:ext>
            </a:extLst>
          </p:cNvPr>
          <p:cNvSpPr>
            <a:spLocks noGrp="1"/>
          </p:cNvSpPr>
          <p:nvPr>
            <p:ph type="title"/>
          </p:nvPr>
        </p:nvSpPr>
        <p:spPr>
          <a:xfrm>
            <a:off x="838200" y="565609"/>
            <a:ext cx="8314508" cy="688156"/>
          </a:xfrm>
        </p:spPr>
        <p:txBody>
          <a:bodyPr/>
          <a:lstStyle/>
          <a:p>
            <a:r>
              <a:rPr lang="fi-FI" dirty="0"/>
              <a:t>Leader kehittämistuet</a:t>
            </a:r>
          </a:p>
        </p:txBody>
      </p:sp>
      <p:sp>
        <p:nvSpPr>
          <p:cNvPr id="4" name="Tekstin paikkamerkki 1">
            <a:extLst>
              <a:ext uri="{FF2B5EF4-FFF2-40B4-BE49-F238E27FC236}">
                <a16:creationId xmlns:a16="http://schemas.microsoft.com/office/drawing/2014/main" id="{A10C181A-4D0A-632B-FDFC-CFA3FD9522B9}"/>
              </a:ext>
            </a:extLst>
          </p:cNvPr>
          <p:cNvSpPr txBox="1">
            <a:spLocks/>
          </p:cNvSpPr>
          <p:nvPr/>
        </p:nvSpPr>
        <p:spPr>
          <a:xfrm>
            <a:off x="6561057" y="1385741"/>
            <a:ext cx="5203596" cy="4296993"/>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fi-FI" dirty="0"/>
              <a:t>Yritystoiminnan kehittäminen 3000€</a:t>
            </a:r>
            <a:br>
              <a:rPr lang="fi-FI" dirty="0"/>
            </a:br>
            <a:endParaRPr lang="fi-FI" dirty="0"/>
          </a:p>
          <a:p>
            <a:pPr marL="342900" lvl="1" fontAlgn="auto">
              <a:lnSpc>
                <a:spcPct val="80000"/>
              </a:lnSpc>
              <a:spcAft>
                <a:spcPts val="0"/>
              </a:spcAft>
            </a:pPr>
            <a:r>
              <a:rPr lang="fi-FI" sz="1700" dirty="0"/>
              <a:t>Toimintansa vakiinnuttaneelle toimivalle yritykselle</a:t>
            </a:r>
          </a:p>
          <a:p>
            <a:pPr marL="342900" lvl="1" fontAlgn="auto">
              <a:lnSpc>
                <a:spcPct val="80000"/>
              </a:lnSpc>
              <a:spcAft>
                <a:spcPts val="0"/>
              </a:spcAft>
            </a:pPr>
            <a:r>
              <a:rPr lang="fi-FI" sz="1700" dirty="0"/>
              <a:t>Liiketoiminnan kehittämisen asiantuntijapalvelut, esim sparraus ja tuotekehitys, kehittämisestä </a:t>
            </a:r>
          </a:p>
          <a:p>
            <a:pPr marL="342900" lvl="1" fontAlgn="auto">
              <a:lnSpc>
                <a:spcPct val="80000"/>
              </a:lnSpc>
              <a:spcAft>
                <a:spcPts val="0"/>
              </a:spcAft>
            </a:pPr>
            <a:r>
              <a:rPr lang="fi-FI" sz="1700" dirty="0"/>
              <a:t>Noin 3-4 pv asiantuntijapalveluihin, kehittämiseen liittyvät aineet tai tarvikkeet, vuokrat, matkat </a:t>
            </a:r>
          </a:p>
          <a:p>
            <a:pPr marL="342900" lvl="1" fontAlgn="auto">
              <a:lnSpc>
                <a:spcPct val="80000"/>
              </a:lnSpc>
              <a:spcAft>
                <a:spcPts val="0"/>
              </a:spcAft>
            </a:pPr>
            <a:r>
              <a:rPr lang="fi-FI" sz="1700" dirty="0"/>
              <a:t>Voidaan myöntää samalle hakijalle enintään kolmesti kaudella 2023-2027</a:t>
            </a:r>
          </a:p>
          <a:p>
            <a:pPr marL="800100" lvl="2" fontAlgn="auto">
              <a:lnSpc>
                <a:spcPct val="80000"/>
              </a:lnSpc>
              <a:spcAft>
                <a:spcPts val="0"/>
              </a:spcAft>
            </a:pPr>
            <a:r>
              <a:rPr lang="fi-FI" sz="1500" dirty="0"/>
              <a:t>Voi myöntää uudelleen vasta sitten, kun edellisen hankkeen tuki on käytetty</a:t>
            </a:r>
          </a:p>
          <a:p>
            <a:pPr fontAlgn="auto">
              <a:spcAft>
                <a:spcPts val="0"/>
              </a:spcAft>
            </a:pPr>
            <a:endParaRPr lang="fi-FI" dirty="0"/>
          </a:p>
        </p:txBody>
      </p:sp>
    </p:spTree>
    <p:extLst>
      <p:ext uri="{BB962C8B-B14F-4D97-AF65-F5344CB8AC3E}">
        <p14:creationId xmlns:p14="http://schemas.microsoft.com/office/powerpoint/2010/main" val="3787498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D8F923A-3E43-6BEA-7EEC-AB7563419011}"/>
              </a:ext>
            </a:extLst>
          </p:cNvPr>
          <p:cNvSpPr>
            <a:spLocks noGrp="1"/>
          </p:cNvSpPr>
          <p:nvPr>
            <p:ph type="body" sz="quarter" idx="22"/>
          </p:nvPr>
        </p:nvSpPr>
        <p:spPr>
          <a:xfrm>
            <a:off x="574221" y="1323975"/>
            <a:ext cx="8277225" cy="3705704"/>
          </a:xfrm>
        </p:spPr>
        <p:txBody>
          <a:bodyPr>
            <a:normAutofit fontScale="85000" lnSpcReduction="10000"/>
          </a:bodyPr>
          <a:lstStyle/>
          <a:p>
            <a:r>
              <a:rPr lang="fi-FI" dirty="0" err="1"/>
              <a:t>Ns.annex</a:t>
            </a:r>
            <a:r>
              <a:rPr lang="fi-FI" dirty="0"/>
              <a:t> I-listalla olevien maataloustuotteiden jalostus ja kaupan pitäminen</a:t>
            </a:r>
          </a:p>
          <a:p>
            <a:pPr lvl="1"/>
            <a:r>
              <a:rPr lang="fi-FI" dirty="0"/>
              <a:t>Lopputuote voi olla maataloustuote, luonnontuote tai pidemmälle jalostettu elintarvike</a:t>
            </a:r>
          </a:p>
          <a:p>
            <a:r>
              <a:rPr lang="fi-FI" dirty="0"/>
              <a:t>Tuen saaja mikro, pieni tai keskisuuri yritys</a:t>
            </a:r>
          </a:p>
          <a:p>
            <a:pPr lvl="1"/>
            <a:r>
              <a:rPr lang="fi-FI" dirty="0"/>
              <a:t>myös pienille elintarvikeyrityksille, toimialat TOL 101, 103–110  (TOL 2008)</a:t>
            </a:r>
          </a:p>
          <a:p>
            <a:r>
              <a:rPr lang="fi-FI" dirty="0"/>
              <a:t>Aineelliset investoinnit</a:t>
            </a:r>
          </a:p>
          <a:p>
            <a:pPr lvl="1"/>
            <a:r>
              <a:rPr lang="fi-FI" dirty="0"/>
              <a:t>Rakennuksen hankinta (maapohjineen)</a:t>
            </a:r>
          </a:p>
          <a:p>
            <a:pPr lvl="1"/>
            <a:r>
              <a:rPr lang="fi-FI" dirty="0"/>
              <a:t>Rakentaminen (sis. Rakennuksen suunnittelukustannukset + luvat) </a:t>
            </a:r>
          </a:p>
          <a:p>
            <a:pPr lvl="1"/>
            <a:r>
              <a:rPr lang="fi-FI" dirty="0"/>
              <a:t>Koneet ja kalusto </a:t>
            </a:r>
          </a:p>
          <a:p>
            <a:r>
              <a:rPr lang="fi-FI" dirty="0"/>
              <a:t>Aineettomat investoinnit</a:t>
            </a:r>
          </a:p>
          <a:p>
            <a:pPr lvl="1"/>
            <a:r>
              <a:rPr lang="fi-FI" dirty="0"/>
              <a:t>Patentit, valmistusoikeudet, tietokoneohjelmistot, käyttöluvat, tavaramerkit ym. aineeton käyttöomaisuus</a:t>
            </a:r>
          </a:p>
          <a:p>
            <a:r>
              <a:rPr lang="fi-FI" dirty="0"/>
              <a:t>Investointituki</a:t>
            </a:r>
          </a:p>
          <a:p>
            <a:pPr lvl="1"/>
            <a:r>
              <a:rPr lang="fi-FI" dirty="0"/>
              <a:t>10 000 – 2 miljoonan euron kustannuksiin</a:t>
            </a:r>
          </a:p>
        </p:txBody>
      </p:sp>
      <p:sp>
        <p:nvSpPr>
          <p:cNvPr id="3" name="Otsikko 2">
            <a:extLst>
              <a:ext uri="{FF2B5EF4-FFF2-40B4-BE49-F238E27FC236}">
                <a16:creationId xmlns:a16="http://schemas.microsoft.com/office/drawing/2014/main" id="{14E2B8F1-FE72-424D-C073-5616BB088C2B}"/>
              </a:ext>
            </a:extLst>
          </p:cNvPr>
          <p:cNvSpPr>
            <a:spLocks noGrp="1"/>
          </p:cNvSpPr>
          <p:nvPr>
            <p:ph type="title"/>
          </p:nvPr>
        </p:nvSpPr>
        <p:spPr>
          <a:xfrm>
            <a:off x="555171" y="163287"/>
            <a:ext cx="9893754" cy="1011981"/>
          </a:xfrm>
        </p:spPr>
        <p:txBody>
          <a:bodyPr>
            <a:normAutofit/>
          </a:bodyPr>
          <a:lstStyle/>
          <a:p>
            <a:r>
              <a:rPr lang="fi-FI" dirty="0"/>
              <a:t>ELY-keskus: Maataloustuotteiden jalostuksen ja kaupan pitämisen investoinnit     </a:t>
            </a:r>
            <a:r>
              <a:rPr lang="fi-FI" sz="2400" dirty="0"/>
              <a:t>INV Yritys 02 s.867  </a:t>
            </a:r>
          </a:p>
        </p:txBody>
      </p:sp>
      <p:pic>
        <p:nvPicPr>
          <p:cNvPr id="4" name="Kuva 3">
            <a:extLst>
              <a:ext uri="{FF2B5EF4-FFF2-40B4-BE49-F238E27FC236}">
                <a16:creationId xmlns:a16="http://schemas.microsoft.com/office/drawing/2014/main" id="{F321068D-32B7-86C9-F56F-E951A523C0C3}"/>
              </a:ext>
            </a:extLst>
          </p:cNvPr>
          <p:cNvPicPr>
            <a:picLocks noChangeAspect="1"/>
          </p:cNvPicPr>
          <p:nvPr/>
        </p:nvPicPr>
        <p:blipFill rotWithShape="1">
          <a:blip r:embed="rId2"/>
          <a:srcRect l="1608" t="1400" r="2321"/>
          <a:stretch/>
        </p:blipFill>
        <p:spPr>
          <a:xfrm>
            <a:off x="574221" y="4839179"/>
            <a:ext cx="8277225" cy="1544417"/>
          </a:xfrm>
          <a:prstGeom prst="rect">
            <a:avLst/>
          </a:prstGeom>
        </p:spPr>
      </p:pic>
    </p:spTree>
    <p:extLst>
      <p:ext uri="{BB962C8B-B14F-4D97-AF65-F5344CB8AC3E}">
        <p14:creationId xmlns:p14="http://schemas.microsoft.com/office/powerpoint/2010/main" val="52773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0A97D97-1B45-FCF0-32F5-B96E828CD8D1}"/>
              </a:ext>
            </a:extLst>
          </p:cNvPr>
          <p:cNvSpPr>
            <a:spLocks noGrp="1"/>
          </p:cNvSpPr>
          <p:nvPr>
            <p:ph type="body" sz="quarter" idx="22"/>
          </p:nvPr>
        </p:nvSpPr>
        <p:spPr>
          <a:xfrm>
            <a:off x="696686" y="1589314"/>
            <a:ext cx="8986810" cy="4695586"/>
          </a:xfrm>
        </p:spPr>
        <p:txBody>
          <a:bodyPr>
            <a:normAutofit lnSpcReduction="10000"/>
          </a:bodyPr>
          <a:lstStyle/>
          <a:p>
            <a:r>
              <a:rPr lang="fi-FI" sz="1800" b="0" i="0" u="none" strike="noStrike" dirty="0">
                <a:solidFill>
                  <a:srgbClr val="000000"/>
                </a:solidFill>
                <a:effectLst/>
                <a:latin typeface="Tahoma" panose="020B0604030504040204" pitchFamily="34" charset="0"/>
              </a:rPr>
              <a:t>Rahat uusiutuvan energian tuotantoon ja biokaasuhankkeisiin valtakunnallisessa kiintiössä </a:t>
            </a:r>
          </a:p>
          <a:p>
            <a:pPr algn="l" rtl="0" fontAlgn="base">
              <a:buFont typeface="Arial" panose="020B0604020202020204" pitchFamily="34" charset="0"/>
              <a:buChar char="•"/>
            </a:pPr>
            <a:r>
              <a:rPr lang="fi-FI" sz="1800" b="0" i="0" u="none" strike="noStrike" dirty="0">
                <a:solidFill>
                  <a:srgbClr val="000000"/>
                </a:solidFill>
                <a:effectLst/>
                <a:latin typeface="Tahoma" panose="020B0604030504040204" pitchFamily="34" charset="0"/>
              </a:rPr>
              <a:t>Toimenpide on suunnattu hajautetun uusiutuvista energialähteistä kestävästi tuotetun energian ja biopolttoaineiden käytön edistämiseen. </a:t>
            </a:r>
            <a:r>
              <a:rPr lang="en-US" sz="1800" b="0" i="0" dirty="0">
                <a:solidFill>
                  <a:srgbClr val="000000"/>
                </a:solidFill>
                <a:effectLst/>
                <a:latin typeface="Tahoma" panose="020B060403050404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fi-FI" sz="1800" b="0" i="0" u="none" strike="noStrike" dirty="0">
                <a:solidFill>
                  <a:srgbClr val="000000"/>
                </a:solidFill>
                <a:effectLst/>
                <a:latin typeface="Tahoma" panose="020B0604030504040204" pitchFamily="34" charset="0"/>
              </a:rPr>
              <a:t>Energiayrittäjyyteen tehtävien investointien odotetaan tuottavan lisäarvoa aluetalouteen sekä ehkäisevän osaamisen, pääoman ja tulovirtojen siirtymistä pois maaseutualueilta.</a:t>
            </a:r>
            <a:r>
              <a:rPr lang="en-US" sz="1800" b="0" i="0" dirty="0">
                <a:solidFill>
                  <a:srgbClr val="000000"/>
                </a:solidFill>
                <a:effectLst/>
                <a:latin typeface="Tahoma" panose="020B060403050404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fi-FI" sz="1800" b="0" i="0" u="none" strike="noStrike" dirty="0">
                <a:solidFill>
                  <a:srgbClr val="000000"/>
                </a:solidFill>
                <a:effectLst/>
                <a:latin typeface="Tahoma" panose="020B0604030504040204" pitchFamily="34" charset="0"/>
              </a:rPr>
              <a:t>Taantuvan kehityksen maaseutualueilla metsäbiomassaan perustuvat investoinnit ovat erityisen tärkeitä, koska ne tarjoavat mahdollisuuksia lisätä paikallisten resurssien hyödyntämistä ja tuottavat työtä sekä toimeentuloa alueelle.</a:t>
            </a:r>
            <a:r>
              <a:rPr lang="en-US" sz="1800" b="0" i="0" dirty="0">
                <a:solidFill>
                  <a:srgbClr val="000000"/>
                </a:solidFill>
                <a:effectLst/>
                <a:latin typeface="Tahoma" panose="020B0604030504040204" pitchFamily="34" charset="0"/>
              </a:rPr>
              <a:t>​</a:t>
            </a:r>
            <a:endParaRPr lang="en-US" b="0" i="0" dirty="0">
              <a:effectLst/>
              <a:latin typeface="Arial" panose="020B0604020202020204" pitchFamily="34" charset="0"/>
            </a:endParaRPr>
          </a:p>
          <a:p>
            <a:pPr marL="285750" lvl="1" indent="-285750">
              <a:tabLst>
                <a:tab pos="182563" algn="l"/>
              </a:tabLst>
            </a:pPr>
            <a:r>
              <a:rPr lang="fi-FI" dirty="0">
                <a:solidFill>
                  <a:srgbClr val="000000"/>
                </a:solidFill>
              </a:rPr>
              <a:t>Maaseudun yritystuet –investointituki uusiutuvan energian ja biopolttoaineiden investoinnit INV yritys 01</a:t>
            </a:r>
          </a:p>
          <a:p>
            <a:pPr marL="925513" lvl="2" indent="-285750"/>
            <a:r>
              <a:rPr lang="fi-FI" dirty="0">
                <a:solidFill>
                  <a:srgbClr val="000000"/>
                </a:solidFill>
              </a:rPr>
              <a:t>yritys tuottaa ja myy energiaa (lämpöä, sähköä) ja/tai biopolttoaineita (biokaasu, bioetanoli, biodiesel) </a:t>
            </a:r>
          </a:p>
          <a:p>
            <a:pPr marL="925513" lvl="2" indent="-285750"/>
            <a:r>
              <a:rPr lang="fi-FI" dirty="0">
                <a:solidFill>
                  <a:srgbClr val="000000"/>
                </a:solidFill>
              </a:rPr>
              <a:t>Uudet alle 2MW laitokset tai toimivan laitoksen laajennus</a:t>
            </a:r>
          </a:p>
          <a:p>
            <a:pPr marL="925513" lvl="2" indent="-285750"/>
            <a:r>
              <a:rPr lang="fi-FI" dirty="0">
                <a:solidFill>
                  <a:srgbClr val="000000"/>
                </a:solidFill>
              </a:rPr>
              <a:t>Hyväksyttävät kustannukset enintään 1,5/2 M€</a:t>
            </a:r>
          </a:p>
          <a:p>
            <a:pPr marL="925513" lvl="2" indent="-285750"/>
            <a:r>
              <a:rPr lang="fi-FI" dirty="0">
                <a:solidFill>
                  <a:srgbClr val="000000"/>
                </a:solidFill>
              </a:rPr>
              <a:t>Tuki laajennukset 20%, uudet laitokset 30% ja biokaasulaitokset 50%</a:t>
            </a:r>
          </a:p>
          <a:p>
            <a:pPr marL="925513" lvl="2" indent="-285750"/>
            <a:endParaRPr lang="fi-FI" dirty="0">
              <a:solidFill>
                <a:srgbClr val="000000"/>
              </a:solidFill>
            </a:endParaRPr>
          </a:p>
        </p:txBody>
      </p:sp>
      <p:sp>
        <p:nvSpPr>
          <p:cNvPr id="3" name="Otsikko 2">
            <a:extLst>
              <a:ext uri="{FF2B5EF4-FFF2-40B4-BE49-F238E27FC236}">
                <a16:creationId xmlns:a16="http://schemas.microsoft.com/office/drawing/2014/main" id="{41869442-4F16-9E24-C02A-6993C7BEB26E}"/>
              </a:ext>
            </a:extLst>
          </p:cNvPr>
          <p:cNvSpPr>
            <a:spLocks noGrp="1"/>
          </p:cNvSpPr>
          <p:nvPr>
            <p:ph type="title"/>
          </p:nvPr>
        </p:nvSpPr>
        <p:spPr>
          <a:xfrm>
            <a:off x="848831" y="527558"/>
            <a:ext cx="9911533" cy="785813"/>
          </a:xfrm>
        </p:spPr>
        <p:txBody>
          <a:bodyPr>
            <a:normAutofit fontScale="90000"/>
          </a:bodyPr>
          <a:lstStyle/>
          <a:p>
            <a:r>
              <a:rPr lang="fi-FI" dirty="0">
                <a:effectLst/>
              </a:rPr>
              <a:t>ELY-keskus: uusiutuvaa energiaa ja/tai biopolttoaineita tuottavien yritysten investoinnit   </a:t>
            </a:r>
            <a:r>
              <a:rPr lang="fi-FI" sz="2700" dirty="0">
                <a:effectLst/>
              </a:rPr>
              <a:t>INV Yritys 01 s.860</a:t>
            </a:r>
            <a:endParaRPr lang="fi-FI" sz="2700" dirty="0"/>
          </a:p>
        </p:txBody>
      </p:sp>
      <p:sp>
        <p:nvSpPr>
          <p:cNvPr id="4" name="Tekstiruutu 3">
            <a:extLst>
              <a:ext uri="{FF2B5EF4-FFF2-40B4-BE49-F238E27FC236}">
                <a16:creationId xmlns:a16="http://schemas.microsoft.com/office/drawing/2014/main" id="{FAD10442-DC1C-2350-EA0E-9E64929BD603}"/>
              </a:ext>
            </a:extLst>
          </p:cNvPr>
          <p:cNvSpPr txBox="1"/>
          <p:nvPr/>
        </p:nvSpPr>
        <p:spPr>
          <a:xfrm>
            <a:off x="9683496" y="3699577"/>
            <a:ext cx="2331720" cy="2585323"/>
          </a:xfrm>
          <a:prstGeom prst="rect">
            <a:avLst/>
          </a:prstGeom>
          <a:noFill/>
          <a:ln>
            <a:solidFill>
              <a:schemeClr val="tx1"/>
            </a:solidFill>
          </a:ln>
        </p:spPr>
        <p:txBody>
          <a:bodyPr wrap="square" rtlCol="0">
            <a:spAutoFit/>
          </a:bodyPr>
          <a:lstStyle/>
          <a:p>
            <a:r>
              <a:rPr lang="fi-FI" dirty="0"/>
              <a:t>Tähän </a:t>
            </a:r>
            <a:r>
              <a:rPr lang="fi-FI" b="1" dirty="0"/>
              <a:t>eivät kuulu </a:t>
            </a:r>
            <a:r>
              <a:rPr lang="fi-FI" dirty="0"/>
              <a:t>uusiutuvan energian </a:t>
            </a:r>
            <a:r>
              <a:rPr lang="fi-FI" b="1" dirty="0"/>
              <a:t>raaka-ainetta</a:t>
            </a:r>
            <a:r>
              <a:rPr lang="fi-FI" dirty="0"/>
              <a:t> (polttopuu, hake, </a:t>
            </a:r>
            <a:r>
              <a:rPr lang="fi-FI" sz="1800" dirty="0">
                <a:effectLst/>
                <a:latin typeface="Calibri" panose="020F0502020204030204" pitchFamily="34" charset="0"/>
                <a:ea typeface="Calibri" panose="020F0502020204030204" pitchFamily="34" charset="0"/>
              </a:rPr>
              <a:t>pelletit, hiili</a:t>
            </a:r>
            <a:r>
              <a:rPr lang="fi-FI" dirty="0"/>
              <a:t> </a:t>
            </a:r>
            <a:r>
              <a:rPr lang="fi-FI" dirty="0" err="1"/>
              <a:t>tms</a:t>
            </a:r>
            <a:r>
              <a:rPr lang="fi-FI" dirty="0"/>
              <a:t>) tuottavat yritykset</a:t>
            </a:r>
          </a:p>
          <a:p>
            <a:r>
              <a:rPr lang="fi-FI" dirty="0"/>
              <a:t>&gt; Mahdollista muu investointituki</a:t>
            </a:r>
          </a:p>
          <a:p>
            <a:endParaRPr lang="fi-FI" dirty="0"/>
          </a:p>
        </p:txBody>
      </p:sp>
    </p:spTree>
    <p:extLst>
      <p:ext uri="{BB962C8B-B14F-4D97-AF65-F5344CB8AC3E}">
        <p14:creationId xmlns:p14="http://schemas.microsoft.com/office/powerpoint/2010/main" val="314415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6C335D6-CDD5-3FB0-7CC7-BAB4B540CAE0}"/>
              </a:ext>
            </a:extLst>
          </p:cNvPr>
          <p:cNvSpPr>
            <a:spLocks noGrp="1"/>
          </p:cNvSpPr>
          <p:nvPr>
            <p:ph type="body" sz="quarter" idx="22"/>
          </p:nvPr>
        </p:nvSpPr>
        <p:spPr>
          <a:xfrm>
            <a:off x="822037" y="1320800"/>
            <a:ext cx="7970982" cy="5243285"/>
          </a:xfrm>
        </p:spPr>
        <p:txBody>
          <a:bodyPr>
            <a:normAutofit/>
          </a:bodyPr>
          <a:lstStyle/>
          <a:p>
            <a:r>
              <a:rPr lang="fi-FI" dirty="0"/>
              <a:t>Aloittavalle tai toimintansa vakiinnuttaneelle yritykselle, </a:t>
            </a:r>
            <a:br>
              <a:rPr lang="fi-FI" dirty="0"/>
            </a:br>
            <a:r>
              <a:rPr lang="fi-FI" dirty="0"/>
              <a:t>myös monialaiset maatilat maatalouden ulkopuoliseen toimintaan (ei </a:t>
            </a:r>
            <a:r>
              <a:rPr lang="fi-FI" dirty="0" err="1"/>
              <a:t>annex</a:t>
            </a:r>
            <a:r>
              <a:rPr lang="fi-FI" dirty="0"/>
              <a:t> 1)</a:t>
            </a:r>
          </a:p>
          <a:p>
            <a:r>
              <a:rPr lang="fi-FI" dirty="0"/>
              <a:t>Investointien avulla arvioidaan syntyvän uusia työpaikkoja, kannattavuutta tai kasvua suoraan tukea saavaan yritykseen </a:t>
            </a:r>
          </a:p>
          <a:p>
            <a:r>
              <a:rPr lang="fi-FI" dirty="0"/>
              <a:t>Tukitasojen porrastus maaseututyypeittäin </a:t>
            </a:r>
          </a:p>
          <a:p>
            <a:pPr lvl="1"/>
            <a:r>
              <a:rPr lang="fi-FI" dirty="0"/>
              <a:t>ELY: 10 000–1,5 miljoonan euron kustannuksiin, Tuki 20-40%</a:t>
            </a:r>
          </a:p>
          <a:p>
            <a:pPr lvl="1"/>
            <a:r>
              <a:rPr lang="fi-FI" dirty="0"/>
              <a:t>Leader: 5000-100 000 euron kustannuksiin, tuki 30-40%</a:t>
            </a:r>
          </a:p>
          <a:p>
            <a:r>
              <a:rPr lang="fi-FI" dirty="0"/>
              <a:t>Aineelliset investoinnit</a:t>
            </a:r>
          </a:p>
          <a:p>
            <a:pPr lvl="1"/>
            <a:r>
              <a:rPr lang="fi-FI" dirty="0"/>
              <a:t>Rakennuksen hankinta (maapohjineen)</a:t>
            </a:r>
          </a:p>
          <a:p>
            <a:pPr lvl="1"/>
            <a:r>
              <a:rPr lang="fi-FI" dirty="0"/>
              <a:t>Rakentaminen (sis. Rakennuksen suunnittelukustannukset + luvat)</a:t>
            </a:r>
          </a:p>
          <a:p>
            <a:pPr lvl="1"/>
            <a:r>
              <a:rPr lang="fi-FI" dirty="0"/>
              <a:t>Koneet ja kalusto</a:t>
            </a:r>
          </a:p>
          <a:p>
            <a:r>
              <a:rPr lang="fi-FI" dirty="0"/>
              <a:t>Aineettomat investoinnit</a:t>
            </a:r>
          </a:p>
          <a:p>
            <a:pPr lvl="1"/>
            <a:r>
              <a:rPr lang="fi-FI" dirty="0"/>
              <a:t>Patentit, valmistusoikeudet, tietokoneohjelmistot, käyttöluvat, tavaramerkit ym. aineeton käyttöomaisuus</a:t>
            </a:r>
          </a:p>
          <a:p>
            <a:endParaRPr lang="fi-FI" dirty="0"/>
          </a:p>
          <a:p>
            <a:endParaRPr lang="fi-FI" dirty="0"/>
          </a:p>
          <a:p>
            <a:pPr lvl="1"/>
            <a:endParaRPr lang="fi-FI" dirty="0"/>
          </a:p>
        </p:txBody>
      </p:sp>
      <p:sp>
        <p:nvSpPr>
          <p:cNvPr id="3" name="Otsikko 2">
            <a:extLst>
              <a:ext uri="{FF2B5EF4-FFF2-40B4-BE49-F238E27FC236}">
                <a16:creationId xmlns:a16="http://schemas.microsoft.com/office/drawing/2014/main" id="{AE409221-E2F8-EC5F-FF00-205EBF3B2F47}"/>
              </a:ext>
            </a:extLst>
          </p:cNvPr>
          <p:cNvSpPr>
            <a:spLocks noGrp="1"/>
          </p:cNvSpPr>
          <p:nvPr>
            <p:ph type="title"/>
          </p:nvPr>
        </p:nvSpPr>
        <p:spPr>
          <a:xfrm>
            <a:off x="707571" y="293915"/>
            <a:ext cx="8445137" cy="1274638"/>
          </a:xfrm>
        </p:spPr>
        <p:txBody>
          <a:bodyPr>
            <a:normAutofit fontScale="90000"/>
          </a:bodyPr>
          <a:lstStyle/>
          <a:p>
            <a:r>
              <a:rPr lang="fi-FI" dirty="0"/>
              <a:t>ELY-keskus tai Leader </a:t>
            </a:r>
            <a:br>
              <a:rPr lang="fi-FI" dirty="0"/>
            </a:br>
            <a:r>
              <a:rPr lang="fi-FI" dirty="0"/>
              <a:t>Yritysten investoinnit </a:t>
            </a:r>
            <a:r>
              <a:rPr lang="fi-FI" sz="2200" dirty="0"/>
              <a:t>INV Yritys 03 s.874</a:t>
            </a:r>
            <a:br>
              <a:rPr lang="fi-FI" dirty="0"/>
            </a:br>
            <a:r>
              <a:rPr lang="fi-FI" dirty="0"/>
              <a:t>	</a:t>
            </a:r>
            <a:endParaRPr lang="fi-FI" sz="2000" dirty="0"/>
          </a:p>
        </p:txBody>
      </p:sp>
      <p:sp>
        <p:nvSpPr>
          <p:cNvPr id="4" name="Tekstiruutu 3">
            <a:extLst>
              <a:ext uri="{FF2B5EF4-FFF2-40B4-BE49-F238E27FC236}">
                <a16:creationId xmlns:a16="http://schemas.microsoft.com/office/drawing/2014/main" id="{6DC7B23B-2ECB-2C57-B78F-4AC6C74276A9}"/>
              </a:ext>
            </a:extLst>
          </p:cNvPr>
          <p:cNvSpPr txBox="1"/>
          <p:nvPr/>
        </p:nvSpPr>
        <p:spPr>
          <a:xfrm>
            <a:off x="9664654" y="1568553"/>
            <a:ext cx="2331720" cy="2031325"/>
          </a:xfrm>
          <a:prstGeom prst="rect">
            <a:avLst/>
          </a:prstGeom>
          <a:noFill/>
          <a:ln>
            <a:solidFill>
              <a:schemeClr val="tx1"/>
            </a:solidFill>
          </a:ln>
        </p:spPr>
        <p:txBody>
          <a:bodyPr wrap="square" rtlCol="0">
            <a:spAutoFit/>
          </a:bodyPr>
          <a:lstStyle/>
          <a:p>
            <a:r>
              <a:rPr lang="fi-FI" dirty="0"/>
              <a:t>Tähän kuuluvat uusiutuvan energian </a:t>
            </a:r>
            <a:r>
              <a:rPr lang="fi-FI" b="1" dirty="0"/>
              <a:t>raaka-ainetta</a:t>
            </a:r>
            <a:r>
              <a:rPr lang="fi-FI" dirty="0"/>
              <a:t> (polttopuu, hake, </a:t>
            </a:r>
            <a:r>
              <a:rPr lang="fi-FI" sz="1800" dirty="0">
                <a:effectLst/>
                <a:latin typeface="Calibri" panose="020F0502020204030204" pitchFamily="34" charset="0"/>
                <a:ea typeface="Calibri" panose="020F0502020204030204" pitchFamily="34" charset="0"/>
              </a:rPr>
              <a:t>pelletit, hiili</a:t>
            </a:r>
            <a:r>
              <a:rPr lang="fi-FI" dirty="0"/>
              <a:t> </a:t>
            </a:r>
            <a:r>
              <a:rPr lang="fi-FI" dirty="0" err="1"/>
              <a:t>tms</a:t>
            </a:r>
            <a:r>
              <a:rPr lang="fi-FI" dirty="0"/>
              <a:t>) tuottavat yritykset</a:t>
            </a:r>
          </a:p>
          <a:p>
            <a:endParaRPr lang="fi-FI" dirty="0"/>
          </a:p>
        </p:txBody>
      </p:sp>
    </p:spTree>
    <p:extLst>
      <p:ext uri="{BB962C8B-B14F-4D97-AF65-F5344CB8AC3E}">
        <p14:creationId xmlns:p14="http://schemas.microsoft.com/office/powerpoint/2010/main" val="1494914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F19E3B5-6153-1F0C-8E2A-B189A195FE16}"/>
              </a:ext>
            </a:extLst>
          </p:cNvPr>
          <p:cNvSpPr>
            <a:spLocks noGrp="1"/>
          </p:cNvSpPr>
          <p:nvPr>
            <p:ph type="body" sz="quarter" idx="22"/>
          </p:nvPr>
        </p:nvSpPr>
        <p:spPr>
          <a:xfrm>
            <a:off x="838200" y="1568552"/>
            <a:ext cx="8314508" cy="4141889"/>
          </a:xfrm>
        </p:spPr>
        <p:txBody>
          <a:bodyPr>
            <a:normAutofit fontScale="85000" lnSpcReduction="20000"/>
          </a:bodyPr>
          <a:lstStyle/>
          <a:p>
            <a:r>
              <a:rPr lang="fi-FI" sz="2600" dirty="0"/>
              <a:t>M</a:t>
            </a:r>
            <a:r>
              <a:rPr lang="fi-FI" sz="2600" dirty="0">
                <a:effectLst/>
              </a:rPr>
              <a:t>yönnetään vain harvaan asutulla tai ydinmaaseudulla</a:t>
            </a:r>
            <a:br>
              <a:rPr lang="fi-FI" sz="2600" dirty="0">
                <a:effectLst/>
              </a:rPr>
            </a:br>
            <a:r>
              <a:rPr lang="fi-FI" sz="2600" dirty="0">
                <a:effectLst/>
              </a:rPr>
              <a:t>päätoimista yritystoimintaa harjoittaville mikroyrityksille </a:t>
            </a:r>
          </a:p>
          <a:p>
            <a:r>
              <a:rPr lang="fi-FI" sz="2600" dirty="0"/>
              <a:t>E</a:t>
            </a:r>
            <a:r>
              <a:rPr lang="fi-FI" sz="2600" dirty="0">
                <a:effectLst/>
              </a:rPr>
              <a:t>nergiamuodon vaihtamista uusiutuvaan energiaan</a:t>
            </a:r>
          </a:p>
          <a:p>
            <a:r>
              <a:rPr lang="fi-FI" sz="2600" dirty="0"/>
              <a:t>U</a:t>
            </a:r>
            <a:r>
              <a:rPr lang="fi-FI" sz="2600" dirty="0">
                <a:effectLst/>
              </a:rPr>
              <a:t>usiutuvan energian osuuden lisäämiseen yrityksen omaan tuotantoon tarvittavasta energiasta (lämpöpumput, aurinkopaneelit)</a:t>
            </a:r>
          </a:p>
          <a:p>
            <a:r>
              <a:rPr lang="fi-FI" sz="2600" dirty="0"/>
              <a:t>E</a:t>
            </a:r>
            <a:r>
              <a:rPr lang="fi-FI" sz="2600" dirty="0">
                <a:effectLst/>
              </a:rPr>
              <a:t>nergia- ja materiaalitehokkuuden parantamiseen yrityksen tuotantotoiminnassa, esimerkiksi säätöjärjestelmät, energiaa säästävät rakenteet</a:t>
            </a:r>
          </a:p>
          <a:p>
            <a:r>
              <a:rPr lang="fi-FI" sz="2600" dirty="0"/>
              <a:t>T</a:t>
            </a:r>
            <a:r>
              <a:rPr lang="fi-FI" sz="2600" dirty="0">
                <a:effectLst/>
              </a:rPr>
              <a:t>uki 30% kustannuksista</a:t>
            </a:r>
          </a:p>
          <a:p>
            <a:r>
              <a:rPr lang="fi-FI" sz="2600" dirty="0">
                <a:effectLst/>
              </a:rPr>
              <a:t>Kustannukset 5000 € - 100 000€</a:t>
            </a:r>
          </a:p>
          <a:p>
            <a:r>
              <a:rPr lang="fi-FI" sz="2600" dirty="0">
                <a:effectLst/>
              </a:rPr>
              <a:t>Yrityksen täytettävä yleiset tukiedellytykset, mutta toimenpiteessä ei edellytä yritystoiminnan laajentamista</a:t>
            </a:r>
          </a:p>
          <a:p>
            <a:endParaRPr lang="fi-FI" dirty="0"/>
          </a:p>
        </p:txBody>
      </p:sp>
      <p:sp>
        <p:nvSpPr>
          <p:cNvPr id="3" name="Otsikko 2">
            <a:extLst>
              <a:ext uri="{FF2B5EF4-FFF2-40B4-BE49-F238E27FC236}">
                <a16:creationId xmlns:a16="http://schemas.microsoft.com/office/drawing/2014/main" id="{2650F315-D9A6-9FC2-E208-A432B66547D0}"/>
              </a:ext>
            </a:extLst>
          </p:cNvPr>
          <p:cNvSpPr>
            <a:spLocks noGrp="1"/>
          </p:cNvSpPr>
          <p:nvPr>
            <p:ph type="title"/>
          </p:nvPr>
        </p:nvSpPr>
        <p:spPr/>
        <p:txBody>
          <a:bodyPr>
            <a:normAutofit fontScale="90000"/>
          </a:bodyPr>
          <a:lstStyle/>
          <a:p>
            <a:r>
              <a:rPr lang="fi-FI" dirty="0"/>
              <a:t>Leaderin investointituki energiainvestointeihin</a:t>
            </a:r>
          </a:p>
        </p:txBody>
      </p:sp>
    </p:spTree>
    <p:extLst>
      <p:ext uri="{BB962C8B-B14F-4D97-AF65-F5344CB8AC3E}">
        <p14:creationId xmlns:p14="http://schemas.microsoft.com/office/powerpoint/2010/main" val="326210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145F74D-7307-7A27-29A5-F9ECC04A6AE5}"/>
              </a:ext>
            </a:extLst>
          </p:cNvPr>
          <p:cNvSpPr>
            <a:spLocks noGrp="1"/>
          </p:cNvSpPr>
          <p:nvPr>
            <p:ph type="title"/>
          </p:nvPr>
        </p:nvSpPr>
        <p:spPr>
          <a:xfrm>
            <a:off x="641024" y="104167"/>
            <a:ext cx="8371002" cy="951635"/>
          </a:xfrm>
        </p:spPr>
        <p:txBody>
          <a:bodyPr>
            <a:normAutofit/>
          </a:bodyPr>
          <a:lstStyle/>
          <a:p>
            <a:r>
              <a:rPr lang="fi-FI" dirty="0"/>
              <a:t>Tuen määrä</a:t>
            </a:r>
          </a:p>
        </p:txBody>
      </p:sp>
      <p:pic>
        <p:nvPicPr>
          <p:cNvPr id="9" name="Kuva 8">
            <a:extLst>
              <a:ext uri="{FF2B5EF4-FFF2-40B4-BE49-F238E27FC236}">
                <a16:creationId xmlns:a16="http://schemas.microsoft.com/office/drawing/2014/main" id="{B717B9E7-1EAA-913D-AC29-D7528395C6F7}"/>
              </a:ext>
            </a:extLst>
          </p:cNvPr>
          <p:cNvPicPr>
            <a:picLocks noChangeAspect="1"/>
          </p:cNvPicPr>
          <p:nvPr/>
        </p:nvPicPr>
        <p:blipFill>
          <a:blip r:embed="rId2"/>
          <a:stretch>
            <a:fillRect/>
          </a:stretch>
        </p:blipFill>
        <p:spPr>
          <a:xfrm>
            <a:off x="641024" y="906781"/>
            <a:ext cx="9030877" cy="3187920"/>
          </a:xfrm>
          <a:prstGeom prst="rect">
            <a:avLst/>
          </a:prstGeom>
        </p:spPr>
      </p:pic>
      <p:sp>
        <p:nvSpPr>
          <p:cNvPr id="4" name="Tekstiruutu 3">
            <a:extLst>
              <a:ext uri="{FF2B5EF4-FFF2-40B4-BE49-F238E27FC236}">
                <a16:creationId xmlns:a16="http://schemas.microsoft.com/office/drawing/2014/main" id="{A5D88214-8AC2-E372-A265-0BB87028C890}"/>
              </a:ext>
            </a:extLst>
          </p:cNvPr>
          <p:cNvSpPr txBox="1"/>
          <p:nvPr/>
        </p:nvSpPr>
        <p:spPr>
          <a:xfrm>
            <a:off x="1922757" y="1893185"/>
            <a:ext cx="2974109" cy="276999"/>
          </a:xfrm>
          <a:prstGeom prst="rect">
            <a:avLst/>
          </a:prstGeom>
          <a:noFill/>
        </p:spPr>
        <p:txBody>
          <a:bodyPr wrap="square" rtlCol="0">
            <a:spAutoFit/>
          </a:bodyPr>
          <a:lstStyle/>
          <a:p>
            <a:r>
              <a:rPr lang="fi-FI" sz="1200" dirty="0"/>
              <a:t>Alle 10 htv, LV </a:t>
            </a:r>
            <a:r>
              <a:rPr lang="fi-FI" sz="1200" dirty="0" err="1"/>
              <a:t>max</a:t>
            </a:r>
            <a:r>
              <a:rPr lang="fi-FI" sz="1200" dirty="0"/>
              <a:t> 2M€, tase </a:t>
            </a:r>
            <a:r>
              <a:rPr lang="fi-FI" sz="1200" dirty="0" err="1"/>
              <a:t>max</a:t>
            </a:r>
            <a:r>
              <a:rPr lang="fi-FI" sz="1200" dirty="0"/>
              <a:t> 2M€</a:t>
            </a:r>
          </a:p>
        </p:txBody>
      </p:sp>
      <p:sp>
        <p:nvSpPr>
          <p:cNvPr id="5" name="Tekstiruutu 4">
            <a:extLst>
              <a:ext uri="{FF2B5EF4-FFF2-40B4-BE49-F238E27FC236}">
                <a16:creationId xmlns:a16="http://schemas.microsoft.com/office/drawing/2014/main" id="{F8D44779-35AA-88C7-C538-5697CE4AD99F}"/>
              </a:ext>
            </a:extLst>
          </p:cNvPr>
          <p:cNvSpPr txBox="1"/>
          <p:nvPr/>
        </p:nvSpPr>
        <p:spPr>
          <a:xfrm>
            <a:off x="1934538" y="2158495"/>
            <a:ext cx="3094183" cy="276999"/>
          </a:xfrm>
          <a:prstGeom prst="rect">
            <a:avLst/>
          </a:prstGeom>
          <a:noFill/>
        </p:spPr>
        <p:txBody>
          <a:bodyPr wrap="square" rtlCol="0">
            <a:spAutoFit/>
          </a:bodyPr>
          <a:lstStyle/>
          <a:p>
            <a:r>
              <a:rPr lang="fi-FI" sz="1200" dirty="0"/>
              <a:t>Alle 50 htv, LV </a:t>
            </a:r>
            <a:r>
              <a:rPr lang="fi-FI" sz="1200" dirty="0" err="1"/>
              <a:t>max</a:t>
            </a:r>
            <a:r>
              <a:rPr lang="fi-FI" sz="1200" dirty="0"/>
              <a:t> 10M€, tase </a:t>
            </a:r>
            <a:r>
              <a:rPr lang="fi-FI" sz="1200" dirty="0" err="1"/>
              <a:t>max</a:t>
            </a:r>
            <a:r>
              <a:rPr lang="fi-FI" sz="1200" dirty="0"/>
              <a:t> 10M€</a:t>
            </a:r>
          </a:p>
        </p:txBody>
      </p:sp>
      <p:sp>
        <p:nvSpPr>
          <p:cNvPr id="6" name="Tekstiruutu 5">
            <a:extLst>
              <a:ext uri="{FF2B5EF4-FFF2-40B4-BE49-F238E27FC236}">
                <a16:creationId xmlns:a16="http://schemas.microsoft.com/office/drawing/2014/main" id="{7B685307-B669-1182-34C4-07958225254D}"/>
              </a:ext>
            </a:extLst>
          </p:cNvPr>
          <p:cNvSpPr txBox="1"/>
          <p:nvPr/>
        </p:nvSpPr>
        <p:spPr>
          <a:xfrm>
            <a:off x="2413262" y="2451250"/>
            <a:ext cx="2949685" cy="261610"/>
          </a:xfrm>
          <a:prstGeom prst="rect">
            <a:avLst/>
          </a:prstGeom>
          <a:noFill/>
        </p:spPr>
        <p:txBody>
          <a:bodyPr wrap="square" rtlCol="0">
            <a:spAutoFit/>
          </a:bodyPr>
          <a:lstStyle/>
          <a:p>
            <a:r>
              <a:rPr lang="fi-FI" sz="1100" dirty="0"/>
              <a:t>Alle 250 htv, LV </a:t>
            </a:r>
            <a:r>
              <a:rPr lang="fi-FI" sz="1100" dirty="0" err="1"/>
              <a:t>max</a:t>
            </a:r>
            <a:r>
              <a:rPr lang="fi-FI" sz="1100" dirty="0"/>
              <a:t> 50M€, tase alle 43M€</a:t>
            </a:r>
          </a:p>
        </p:txBody>
      </p:sp>
      <p:pic>
        <p:nvPicPr>
          <p:cNvPr id="7" name="Kuva 6">
            <a:extLst>
              <a:ext uri="{FF2B5EF4-FFF2-40B4-BE49-F238E27FC236}">
                <a16:creationId xmlns:a16="http://schemas.microsoft.com/office/drawing/2014/main" id="{48A2564F-5222-E788-A553-029DDA05AAF1}"/>
              </a:ext>
            </a:extLst>
          </p:cNvPr>
          <p:cNvPicPr>
            <a:picLocks noChangeAspect="1"/>
          </p:cNvPicPr>
          <p:nvPr/>
        </p:nvPicPr>
        <p:blipFill rotWithShape="1">
          <a:blip r:embed="rId3"/>
          <a:srcRect t="14826" r="2275" b="49108"/>
          <a:stretch/>
        </p:blipFill>
        <p:spPr>
          <a:xfrm>
            <a:off x="641023" y="4059172"/>
            <a:ext cx="7220931" cy="1452900"/>
          </a:xfrm>
          <a:prstGeom prst="rect">
            <a:avLst/>
          </a:prstGeom>
        </p:spPr>
      </p:pic>
      <p:pic>
        <p:nvPicPr>
          <p:cNvPr id="8" name="Kuva 7">
            <a:extLst>
              <a:ext uri="{FF2B5EF4-FFF2-40B4-BE49-F238E27FC236}">
                <a16:creationId xmlns:a16="http://schemas.microsoft.com/office/drawing/2014/main" id="{BA7D807F-F64A-30A1-1ACD-B0E2CF5ED3DA}"/>
              </a:ext>
            </a:extLst>
          </p:cNvPr>
          <p:cNvPicPr>
            <a:picLocks noChangeAspect="1"/>
          </p:cNvPicPr>
          <p:nvPr/>
        </p:nvPicPr>
        <p:blipFill rotWithShape="1">
          <a:blip r:embed="rId4"/>
          <a:srcRect l="1293" t="5161" r="1241"/>
          <a:stretch/>
        </p:blipFill>
        <p:spPr>
          <a:xfrm>
            <a:off x="641023" y="5438864"/>
            <a:ext cx="7220931" cy="1205466"/>
          </a:xfrm>
          <a:prstGeom prst="rect">
            <a:avLst/>
          </a:prstGeom>
        </p:spPr>
      </p:pic>
    </p:spTree>
    <p:extLst>
      <p:ext uri="{BB962C8B-B14F-4D97-AF65-F5344CB8AC3E}">
        <p14:creationId xmlns:p14="http://schemas.microsoft.com/office/powerpoint/2010/main" val="4983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7C222FB-054E-A255-D763-3DE70D0E52C5}"/>
              </a:ext>
            </a:extLst>
          </p:cNvPr>
          <p:cNvSpPr>
            <a:spLocks noGrp="1"/>
          </p:cNvSpPr>
          <p:nvPr>
            <p:ph type="body" sz="quarter" idx="22"/>
          </p:nvPr>
        </p:nvSpPr>
        <p:spPr>
          <a:xfrm>
            <a:off x="707571" y="1121230"/>
            <a:ext cx="10339120" cy="5105400"/>
          </a:xfrm>
        </p:spPr>
        <p:txBody>
          <a:bodyPr>
            <a:normAutofit fontScale="85000" lnSpcReduction="20000"/>
          </a:bodyPr>
          <a:lstStyle/>
          <a:p>
            <a:pPr marL="0" indent="0">
              <a:buNone/>
            </a:pPr>
            <a:r>
              <a:rPr lang="fi-FI" dirty="0"/>
              <a:t>Tukea ei myönnetä seuraaviin:</a:t>
            </a:r>
          </a:p>
          <a:p>
            <a:r>
              <a:rPr lang="fi-FI" dirty="0"/>
              <a:t>eläinten hankinta, maa- tai metsätalouden alkutuotantoon liittyvät investointeihin (traktorit, puunkorjuun järeät monitoimikoneet) </a:t>
            </a:r>
          </a:p>
          <a:p>
            <a:r>
              <a:rPr lang="fi-FI" dirty="0"/>
              <a:t>energiakäyttöön tarkoitetun turpeen tuotantoon liittyvät investoinnit,</a:t>
            </a:r>
          </a:p>
          <a:p>
            <a:r>
              <a:rPr lang="fi-FI" dirty="0"/>
              <a:t>liikennealan investoinnit</a:t>
            </a:r>
          </a:p>
          <a:p>
            <a:r>
              <a:rPr lang="fi-FI" dirty="0"/>
              <a:t>korvausinvestoinnit,</a:t>
            </a:r>
          </a:p>
          <a:p>
            <a:r>
              <a:rPr lang="fi-FI" dirty="0"/>
              <a:t>toisen yhtiön osakkeiden taikka liiketoiminnan hankinta (poikkeus: kiinteistöyhtiön osakkeet toimitilaa varten on joissakin tapauksessa mahdollinen)</a:t>
            </a:r>
          </a:p>
          <a:p>
            <a:r>
              <a:rPr lang="fi-FI" dirty="0"/>
              <a:t>investointiin, jonka tarkoituksena on ainoastaan toimitilojen tarjoaminen vuokralle,</a:t>
            </a:r>
          </a:p>
          <a:p>
            <a:r>
              <a:rPr lang="fi-FI" dirty="0"/>
              <a:t>kiinteistön tai rakennuksen hankintaan julkisyhteisöltä, ellei hankintaa tehdä markkinaehtoisesti,</a:t>
            </a:r>
          </a:p>
          <a:p>
            <a:r>
              <a:rPr lang="fi-FI" dirty="0"/>
              <a:t>kokonaisteholtaan yli kahden megawatin uusiutuvan energian tuotantolaitokseen,</a:t>
            </a:r>
          </a:p>
          <a:p>
            <a:r>
              <a:rPr lang="fi-FI" dirty="0"/>
              <a:t>aurinko- ja tuulivoimaloihin tai</a:t>
            </a:r>
          </a:p>
          <a:p>
            <a:r>
              <a:rPr lang="fi-FI" dirty="0"/>
              <a:t>koneurakoinnin maansiirtokoneisiin.</a:t>
            </a:r>
          </a:p>
          <a:p>
            <a:endParaRPr lang="fi-FI" dirty="0"/>
          </a:p>
          <a:p>
            <a:pPr marL="0" indent="0">
              <a:buNone/>
            </a:pPr>
            <a:r>
              <a:rPr lang="fi-FI" dirty="0"/>
              <a:t>Rahoituskelpoisia eivät ole </a:t>
            </a:r>
          </a:p>
          <a:p>
            <a:pPr>
              <a:buFontTx/>
              <a:buChar char="-"/>
            </a:pPr>
            <a:r>
              <a:rPr lang="fi-FI" dirty="0"/>
              <a:t>verot, korot, rahoituksen kustannukset, </a:t>
            </a:r>
          </a:p>
          <a:p>
            <a:pPr>
              <a:buFontTx/>
              <a:buChar char="-"/>
            </a:pPr>
            <a:r>
              <a:rPr lang="fi-FI" dirty="0"/>
              <a:t>lähipiirihankinnat</a:t>
            </a:r>
          </a:p>
        </p:txBody>
      </p:sp>
      <p:sp>
        <p:nvSpPr>
          <p:cNvPr id="3" name="Otsikko 2">
            <a:extLst>
              <a:ext uri="{FF2B5EF4-FFF2-40B4-BE49-F238E27FC236}">
                <a16:creationId xmlns:a16="http://schemas.microsoft.com/office/drawing/2014/main" id="{C4D3E6C8-62B9-48E6-84AD-6496FEBCDAFD}"/>
              </a:ext>
            </a:extLst>
          </p:cNvPr>
          <p:cNvSpPr>
            <a:spLocks noGrp="1"/>
          </p:cNvSpPr>
          <p:nvPr>
            <p:ph type="title"/>
          </p:nvPr>
        </p:nvSpPr>
        <p:spPr>
          <a:xfrm>
            <a:off x="707570" y="163287"/>
            <a:ext cx="8445138" cy="1077684"/>
          </a:xfrm>
        </p:spPr>
        <p:txBody>
          <a:bodyPr/>
          <a:lstStyle/>
          <a:p>
            <a:r>
              <a:rPr lang="fi-FI" dirty="0"/>
              <a:t>Maaseudun yritystukien rajoituksia</a:t>
            </a:r>
          </a:p>
        </p:txBody>
      </p:sp>
    </p:spTree>
    <p:extLst>
      <p:ext uri="{BB962C8B-B14F-4D97-AF65-F5344CB8AC3E}">
        <p14:creationId xmlns:p14="http://schemas.microsoft.com/office/powerpoint/2010/main" val="194872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9F57334-8AA0-30ED-A00D-679493D7DA07}"/>
              </a:ext>
            </a:extLst>
          </p:cNvPr>
          <p:cNvSpPr>
            <a:spLocks noGrp="1"/>
          </p:cNvSpPr>
          <p:nvPr>
            <p:ph type="body" sz="quarter" idx="22"/>
          </p:nvPr>
        </p:nvSpPr>
        <p:spPr/>
        <p:txBody>
          <a:bodyPr vert="horz" lIns="91440" tIns="45720" rIns="91440" bIns="45720" rtlCol="0" anchor="t">
            <a:normAutofit fontScale="77500" lnSpcReduction="20000"/>
          </a:bodyPr>
          <a:lstStyle/>
          <a:p>
            <a:r>
              <a:rPr lang="fi-FI" dirty="0">
                <a:latin typeface="Tahoma"/>
                <a:ea typeface="Tahoma"/>
                <a:cs typeface="Tahoma"/>
              </a:rPr>
              <a:t>Yritysryhmähankkeet johon kuuluu 3–10 yritystä tai </a:t>
            </a:r>
          </a:p>
          <a:p>
            <a:r>
              <a:rPr lang="fi-FI" dirty="0">
                <a:latin typeface="Tahoma"/>
                <a:ea typeface="Tahoma"/>
                <a:cs typeface="Tahoma"/>
              </a:rPr>
              <a:t>Viljelijäryhmähankkeet, joihin kuuluu 3-10 tilaa</a:t>
            </a:r>
          </a:p>
          <a:p>
            <a:r>
              <a:rPr lang="fi-FI" dirty="0"/>
              <a:t>Ryhmä kehittää toimintaansa yhdessä sekä yrityskohtaisesti</a:t>
            </a:r>
          </a:p>
          <a:p>
            <a:r>
              <a:rPr lang="fi-FI" dirty="0"/>
              <a:t>Tavoitteena voi olla esim. tuotannollisen yhteistyön kehittäminen, markkinointi- ja myyntiyhteistyö tai tuoteperheen suunnittelu.</a:t>
            </a:r>
          </a:p>
          <a:p>
            <a:r>
              <a:rPr lang="fi-FI" dirty="0"/>
              <a:t>Viljelijäryhmähankkeessa vastaavasti esimerkiksi tuotannollisen yhteistyön kehittäminen. </a:t>
            </a:r>
          </a:p>
          <a:p>
            <a:r>
              <a:rPr lang="fi-FI" dirty="0"/>
              <a:t>Hanketta voi hallinnoida esim. neuvontajärjestö tai kehittämisyhtiö. </a:t>
            </a:r>
            <a:br>
              <a:rPr lang="fi-FI" dirty="0"/>
            </a:br>
            <a:r>
              <a:rPr lang="fi-FI" dirty="0"/>
              <a:t>Ei voi olla hankkeeseen osallistuva yritys </a:t>
            </a:r>
          </a:p>
          <a:p>
            <a:pPr lvl="1"/>
            <a:r>
              <a:rPr lang="fi-FI" dirty="0"/>
              <a:t>Hallinnoija kokoaa yritysten kehittämistarpeet hankkeeksi </a:t>
            </a:r>
          </a:p>
          <a:p>
            <a:pPr lvl="1"/>
            <a:r>
              <a:rPr lang="fi-FI" dirty="0"/>
              <a:t>suunnittelee yhdessä yritysten kanssa yhteisen kehittämisosion </a:t>
            </a:r>
          </a:p>
          <a:p>
            <a:pPr lvl="1"/>
            <a:r>
              <a:rPr lang="fi-FI" dirty="0"/>
              <a:t>kokoaa yrityskohtaiset toimenpiteet sekä laatii kustannusarvion </a:t>
            </a:r>
          </a:p>
          <a:p>
            <a:r>
              <a:rPr lang="fi-FI" dirty="0">
                <a:latin typeface="Tahoma"/>
                <a:ea typeface="Tahoma"/>
                <a:cs typeface="Tahoma"/>
              </a:rPr>
              <a:t>Tukitaso 75 %</a:t>
            </a:r>
          </a:p>
          <a:p>
            <a:endParaRPr lang="fi-FI" dirty="0"/>
          </a:p>
          <a:p>
            <a:r>
              <a:rPr lang="fi-FI" dirty="0"/>
              <a:t>Hankkeen valmisteluun on mahdollista saada valmistelurahaa 5000e </a:t>
            </a:r>
          </a:p>
        </p:txBody>
      </p:sp>
      <p:sp>
        <p:nvSpPr>
          <p:cNvPr id="3" name="Otsikko 2">
            <a:extLst>
              <a:ext uri="{FF2B5EF4-FFF2-40B4-BE49-F238E27FC236}">
                <a16:creationId xmlns:a16="http://schemas.microsoft.com/office/drawing/2014/main" id="{E2ADC9CD-028D-1B45-26C2-D76358813AC3}"/>
              </a:ext>
            </a:extLst>
          </p:cNvPr>
          <p:cNvSpPr>
            <a:spLocks noGrp="1"/>
          </p:cNvSpPr>
          <p:nvPr>
            <p:ph type="title"/>
          </p:nvPr>
        </p:nvSpPr>
        <p:spPr/>
        <p:txBody>
          <a:bodyPr/>
          <a:lstStyle/>
          <a:p>
            <a:r>
              <a:rPr lang="fi-FI" dirty="0">
                <a:latin typeface="Tahoma"/>
                <a:ea typeface="Tahoma"/>
                <a:cs typeface="Tahoma"/>
              </a:rPr>
              <a:t>Yritys- ja viljelijäryhmähankkeet</a:t>
            </a:r>
          </a:p>
          <a:p>
            <a:endParaRPr lang="fi-FI" dirty="0"/>
          </a:p>
        </p:txBody>
      </p:sp>
    </p:spTree>
    <p:extLst>
      <p:ext uri="{BB962C8B-B14F-4D97-AF65-F5344CB8AC3E}">
        <p14:creationId xmlns:p14="http://schemas.microsoft.com/office/powerpoint/2010/main" val="556971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9533884-7E63-2A44-6E07-18BD6C92C378}"/>
              </a:ext>
            </a:extLst>
          </p:cNvPr>
          <p:cNvSpPr>
            <a:spLocks noGrp="1"/>
          </p:cNvSpPr>
          <p:nvPr>
            <p:ph type="body" sz="quarter" idx="22"/>
          </p:nvPr>
        </p:nvSpPr>
        <p:spPr>
          <a:xfrm>
            <a:off x="838200" y="1023256"/>
            <a:ext cx="8314508" cy="5442857"/>
          </a:xfrm>
        </p:spPr>
        <p:txBody>
          <a:bodyPr>
            <a:normAutofit fontScale="92500"/>
          </a:bodyPr>
          <a:lstStyle/>
          <a:p>
            <a:r>
              <a:rPr lang="fi-FI" sz="1900" dirty="0"/>
              <a:t>Tukihakemus vireille Hyrrään ennen toimenpiteen aloittamista</a:t>
            </a:r>
          </a:p>
          <a:p>
            <a:pPr lvl="1"/>
            <a:r>
              <a:rPr lang="fi-FI" sz="1900" dirty="0"/>
              <a:t>Hakemus tulee vireille heti lähettämisen yhteydessä. </a:t>
            </a:r>
          </a:p>
          <a:p>
            <a:pPr lvl="1"/>
            <a:r>
              <a:rPr lang="fi-FI" sz="1900" dirty="0"/>
              <a:t>Tarvittaessa tehdään täydennyspyyntö. </a:t>
            </a:r>
            <a:endParaRPr lang="fi-FI" sz="1900" dirty="0">
              <a:latin typeface="Tahoma"/>
              <a:ea typeface="Tahoma"/>
              <a:cs typeface="Tahoma"/>
            </a:endParaRPr>
          </a:p>
          <a:p>
            <a:r>
              <a:rPr lang="fi-FI" sz="1900" dirty="0">
                <a:latin typeface="Tahoma"/>
                <a:ea typeface="Tahoma"/>
                <a:cs typeface="Tahoma"/>
              </a:rPr>
              <a:t>Tukea voi hakea jatkuvasti. Tuettavat toimenpiteet valitaan valintajaksoittain (ELY). Leader-ryhmillä on omat valintajaksot</a:t>
            </a:r>
          </a:p>
          <a:p>
            <a:r>
              <a:rPr lang="fi-FI" sz="1900" dirty="0"/>
              <a:t>Tuki on harkinnanvaraista. Hakijan ja hakemuksen tulee täyttää tukikelpoisuusehdot, jotta hanke voi edetä rahoitettavien hankkeiden valintaan ja pisteytykseen</a:t>
            </a:r>
          </a:p>
          <a:p>
            <a:pPr lvl="1"/>
            <a:r>
              <a:rPr lang="fi-FI" dirty="0"/>
              <a:t>Jos tukikelpoisuusehdot eivät täyty, ei pisteytetä ja tehdään hylkäävä päätös</a:t>
            </a:r>
          </a:p>
          <a:p>
            <a:pPr lvl="1"/>
            <a:r>
              <a:rPr lang="fi-FI" dirty="0"/>
              <a:t>Tukiehdot täyttävät hakemukset arvioidaan valintaperusteiden perusteella.</a:t>
            </a:r>
          </a:p>
          <a:p>
            <a:pPr lvl="1"/>
            <a:r>
              <a:rPr lang="fi-FI" dirty="0"/>
              <a:t>Tarkastellaan myös yritykselle viiden viime vuoden aikana myönnettyjä yritystukia. Mitä aikaisemmilla tuilla on saatu aikaan? Onko myönnetty tukea samantapaiseen kehittämiseen tai investointiin? </a:t>
            </a:r>
          </a:p>
          <a:p>
            <a:pPr lvl="1"/>
            <a:r>
              <a:rPr lang="fi-FI" dirty="0"/>
              <a:t>ELY-keskuksen valintaperusteet muodostuvat kuudesta aihealueesta: toimenpiteen toteutuspaikka, soveltuvuus, toteutettavuus, liiketoiminnallisuus, työllisyysvaikutukset sekä kokonaiskestävyys. </a:t>
            </a:r>
          </a:p>
          <a:p>
            <a:pPr lvl="1"/>
            <a:r>
              <a:rPr lang="fi-FI" sz="1800" dirty="0"/>
              <a:t>Leader-ryhmä valitsee hankkeet omien valintakriteeriensä mukaan. </a:t>
            </a:r>
            <a:br>
              <a:rPr lang="fi-FI" sz="1800" dirty="0"/>
            </a:br>
            <a:r>
              <a:rPr lang="fi-FI" sz="1800" dirty="0"/>
              <a:t>ELY-keskus tekee Leader-ryhmien valitsemiin hankkeisiin viranomaispäätökset</a:t>
            </a:r>
          </a:p>
          <a:p>
            <a:pPr marL="457200" lvl="1" indent="0">
              <a:buNone/>
            </a:pPr>
            <a:endParaRPr lang="fi-FI" dirty="0"/>
          </a:p>
        </p:txBody>
      </p:sp>
      <p:sp>
        <p:nvSpPr>
          <p:cNvPr id="3" name="Otsikko 2">
            <a:extLst>
              <a:ext uri="{FF2B5EF4-FFF2-40B4-BE49-F238E27FC236}">
                <a16:creationId xmlns:a16="http://schemas.microsoft.com/office/drawing/2014/main" id="{A9F34652-1F91-205C-84B9-A18A7AAFC141}"/>
              </a:ext>
            </a:extLst>
          </p:cNvPr>
          <p:cNvSpPr>
            <a:spLocks noGrp="1"/>
          </p:cNvSpPr>
          <p:nvPr>
            <p:ph type="title"/>
          </p:nvPr>
        </p:nvSpPr>
        <p:spPr>
          <a:xfrm>
            <a:off x="762000" y="261257"/>
            <a:ext cx="8390708" cy="642257"/>
          </a:xfrm>
        </p:spPr>
        <p:txBody>
          <a:bodyPr/>
          <a:lstStyle/>
          <a:p>
            <a:r>
              <a:rPr lang="fi-FI" dirty="0"/>
              <a:t>Tuen hakeminen ja käsittely</a:t>
            </a:r>
          </a:p>
        </p:txBody>
      </p:sp>
    </p:spTree>
    <p:extLst>
      <p:ext uri="{BB962C8B-B14F-4D97-AF65-F5344CB8AC3E}">
        <p14:creationId xmlns:p14="http://schemas.microsoft.com/office/powerpoint/2010/main" val="4257700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3C8BFBF-AD15-C40B-1321-6D6DA55EB7EE}"/>
              </a:ext>
            </a:extLst>
          </p:cNvPr>
          <p:cNvSpPr>
            <a:spLocks noGrp="1"/>
          </p:cNvSpPr>
          <p:nvPr>
            <p:ph type="body" sz="quarter" idx="22"/>
          </p:nvPr>
        </p:nvSpPr>
        <p:spPr/>
        <p:txBody>
          <a:bodyPr>
            <a:normAutofit fontScale="92500" lnSpcReduction="10000"/>
          </a:bodyPr>
          <a:lstStyle/>
          <a:p>
            <a:pPr marL="0" indent="0">
              <a:buNone/>
            </a:pPr>
            <a:r>
              <a:rPr lang="fi-FI" sz="2000"/>
              <a:t>Valintaperusteet muodostuvat kuudesta aihealueesta:</a:t>
            </a:r>
          </a:p>
          <a:p>
            <a:pPr>
              <a:buFontTx/>
              <a:buChar char="-"/>
            </a:pPr>
            <a:r>
              <a:rPr lang="fi-FI" sz="2000"/>
              <a:t>Toimenpiteen toteutuspaikka (15 %)</a:t>
            </a:r>
          </a:p>
          <a:p>
            <a:pPr>
              <a:buFontTx/>
              <a:buChar char="-"/>
            </a:pPr>
            <a:r>
              <a:rPr lang="fi-FI" sz="2000"/>
              <a:t>Toimenpiteen soveltuvuus (miten toteuttaa ohjelman tavoitteita) (20 %)</a:t>
            </a:r>
          </a:p>
          <a:p>
            <a:pPr>
              <a:buFontTx/>
              <a:buChar char="-"/>
            </a:pPr>
            <a:r>
              <a:rPr lang="fi-FI" sz="2000"/>
              <a:t>Toimenpiteen toteutettavuus (10 %)</a:t>
            </a:r>
          </a:p>
          <a:p>
            <a:pPr>
              <a:buFontTx/>
              <a:buChar char="-"/>
            </a:pPr>
            <a:r>
              <a:rPr lang="fi-FI" sz="2000"/>
              <a:t>Toimenpiteen liiketoiminnallisuus (25 %)</a:t>
            </a:r>
          </a:p>
          <a:p>
            <a:pPr>
              <a:buFontTx/>
              <a:buChar char="-"/>
            </a:pPr>
            <a:r>
              <a:rPr lang="fi-FI" sz="2000"/>
              <a:t>Toimenpiteen työllisyysvaikutukset (15 %)</a:t>
            </a:r>
          </a:p>
          <a:p>
            <a:pPr>
              <a:buFontTx/>
              <a:buChar char="-"/>
            </a:pPr>
            <a:r>
              <a:rPr lang="fi-FI" sz="2000"/>
              <a:t>Toimenpiteen kokonaiskestävyys (15 %)</a:t>
            </a:r>
          </a:p>
          <a:p>
            <a:pPr marL="0" indent="0">
              <a:buNone/>
            </a:pPr>
            <a:r>
              <a:rPr lang="fi-FI"/>
              <a:t>Valintaperusteissa käytetään numeerista 0-4 asteikkoa ja jokaisesta aihealueesta on saatava vähintään 0,5 pistettä. Kokonaispistemäärän on oltava vähintään 2,0 pistettä.</a:t>
            </a:r>
          </a:p>
          <a:p>
            <a:pPr marL="0" indent="0">
              <a:buNone/>
            </a:pPr>
            <a:r>
              <a:rPr lang="fi-FI"/>
              <a:t>Lisäksi käytetään sanallista perustelua. </a:t>
            </a:r>
          </a:p>
        </p:txBody>
      </p:sp>
      <p:sp>
        <p:nvSpPr>
          <p:cNvPr id="3" name="Otsikko 2">
            <a:extLst>
              <a:ext uri="{FF2B5EF4-FFF2-40B4-BE49-F238E27FC236}">
                <a16:creationId xmlns:a16="http://schemas.microsoft.com/office/drawing/2014/main" id="{C4D37B22-548F-054B-2076-850C8805E01A}"/>
              </a:ext>
            </a:extLst>
          </p:cNvPr>
          <p:cNvSpPr>
            <a:spLocks noGrp="1"/>
          </p:cNvSpPr>
          <p:nvPr>
            <p:ph type="title"/>
          </p:nvPr>
        </p:nvSpPr>
        <p:spPr/>
        <p:txBody>
          <a:bodyPr>
            <a:normAutofit fontScale="90000"/>
          </a:bodyPr>
          <a:lstStyle/>
          <a:p>
            <a:r>
              <a:rPr lang="fi-FI" dirty="0"/>
              <a:t>ELY-keskus valintaperusteet ja niiden painotukset</a:t>
            </a:r>
          </a:p>
        </p:txBody>
      </p:sp>
    </p:spTree>
    <p:extLst>
      <p:ext uri="{BB962C8B-B14F-4D97-AF65-F5344CB8AC3E}">
        <p14:creationId xmlns:p14="http://schemas.microsoft.com/office/powerpoint/2010/main" val="292873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33E044D-ACBC-8D64-C9C4-260694180285}"/>
              </a:ext>
            </a:extLst>
          </p:cNvPr>
          <p:cNvSpPr>
            <a:spLocks noGrp="1"/>
          </p:cNvSpPr>
          <p:nvPr>
            <p:ph type="body" sz="quarter" idx="22"/>
          </p:nvPr>
        </p:nvSpPr>
        <p:spPr>
          <a:xfrm>
            <a:off x="838200" y="1990340"/>
            <a:ext cx="8314508" cy="4308860"/>
          </a:xfrm>
        </p:spPr>
        <p:txBody>
          <a:bodyPr>
            <a:normAutofit lnSpcReduction="10000"/>
          </a:bodyPr>
          <a:lstStyle/>
          <a:p>
            <a:r>
              <a:rPr lang="fi-FI" dirty="0"/>
              <a:t>Pohjois-Savossa maaseudun kehittämistä ohjaa Pohjois-Savon alueellinen maaseudun kehittämissuunnitelma 2023–2027</a:t>
            </a:r>
            <a:br>
              <a:rPr lang="fi-FI" dirty="0"/>
            </a:br>
            <a:r>
              <a:rPr lang="fi-FI" b="1" dirty="0">
                <a:hlinkClick r:id="rId2"/>
              </a:rPr>
              <a:t>Mahdollisuudet kasvavat maaseudulla</a:t>
            </a:r>
            <a:r>
              <a:rPr lang="fi-FI" dirty="0">
                <a:hlinkClick r:id="rId2"/>
              </a:rPr>
              <a:t>. </a:t>
            </a:r>
            <a:endParaRPr lang="fi-FI" dirty="0"/>
          </a:p>
          <a:p>
            <a:r>
              <a:rPr lang="fi-FI" dirty="0"/>
              <a:t>Pohjois-Savon maaseudun kehittämissuunnitelman strategiset painopisteet ovat: </a:t>
            </a:r>
          </a:p>
          <a:p>
            <a:pPr marL="457200" lvl="1" indent="0">
              <a:buNone/>
            </a:pPr>
            <a:r>
              <a:rPr lang="fi-FI" dirty="0"/>
              <a:t>1. kestävä ja kehittyvä ruokajärjestelmä</a:t>
            </a:r>
          </a:p>
          <a:p>
            <a:pPr marL="457200" lvl="1" indent="0">
              <a:buNone/>
            </a:pPr>
            <a:r>
              <a:rPr lang="fi-FI" dirty="0"/>
              <a:t>2. ympäristö ja ilmasto</a:t>
            </a:r>
          </a:p>
          <a:p>
            <a:pPr marL="457200" lvl="1" indent="0">
              <a:buNone/>
            </a:pPr>
            <a:r>
              <a:rPr lang="fi-FI" dirty="0"/>
              <a:t>3. elinvoimainen maaseutu</a:t>
            </a:r>
          </a:p>
          <a:p>
            <a:r>
              <a:rPr lang="fi-FI" dirty="0"/>
              <a:t>Rahoitus perustuu Suomen CAP-suunnitelman tavoitteisiin, kansalliseen lainsäädäntöön ja tukiehtoihin</a:t>
            </a:r>
          </a:p>
          <a:p>
            <a:r>
              <a:rPr lang="fi-FI" dirty="0"/>
              <a:t>Uudessa toimeenpanomallissa keskeisiä tavoitteet, tulokset ja niiden seuranta</a:t>
            </a:r>
          </a:p>
          <a:p>
            <a:r>
              <a:rPr lang="fi-FI" dirty="0"/>
              <a:t>Painotusta vihreän siirtymään, osaamiseen, innovaatioihin ja digitalisaatioon</a:t>
            </a:r>
          </a:p>
          <a:p>
            <a:endParaRPr lang="fi-FI" dirty="0"/>
          </a:p>
        </p:txBody>
      </p:sp>
      <p:sp>
        <p:nvSpPr>
          <p:cNvPr id="3" name="Otsikko 2">
            <a:extLst>
              <a:ext uri="{FF2B5EF4-FFF2-40B4-BE49-F238E27FC236}">
                <a16:creationId xmlns:a16="http://schemas.microsoft.com/office/drawing/2014/main" id="{D7BDC4C3-8DD9-8341-4354-098E7987EE2D}"/>
              </a:ext>
            </a:extLst>
          </p:cNvPr>
          <p:cNvSpPr>
            <a:spLocks noGrp="1"/>
          </p:cNvSpPr>
          <p:nvPr>
            <p:ph type="title"/>
          </p:nvPr>
        </p:nvSpPr>
        <p:spPr/>
        <p:txBody>
          <a:bodyPr>
            <a:normAutofit fontScale="90000"/>
          </a:bodyPr>
          <a:lstStyle/>
          <a:p>
            <a:r>
              <a:rPr lang="fi-FI" dirty="0"/>
              <a:t>Pohjois-Savon alueellinen maaseudun kehittämissuunnitelma 2023–2027:  Mahdollisuudet kasvavat maaseudulla	</a:t>
            </a:r>
          </a:p>
        </p:txBody>
      </p:sp>
      <p:pic>
        <p:nvPicPr>
          <p:cNvPr id="4" name="Kuva 3">
            <a:extLst>
              <a:ext uri="{FF2B5EF4-FFF2-40B4-BE49-F238E27FC236}">
                <a16:creationId xmlns:a16="http://schemas.microsoft.com/office/drawing/2014/main" id="{71DC7EC9-5AD3-5735-2FFB-3229C8A57EBE}"/>
              </a:ext>
            </a:extLst>
          </p:cNvPr>
          <p:cNvPicPr>
            <a:picLocks noChangeAspect="1"/>
          </p:cNvPicPr>
          <p:nvPr/>
        </p:nvPicPr>
        <p:blipFill>
          <a:blip r:embed="rId3"/>
          <a:stretch>
            <a:fillRect/>
          </a:stretch>
        </p:blipFill>
        <p:spPr>
          <a:xfrm>
            <a:off x="9436162" y="245071"/>
            <a:ext cx="2402032" cy="2402032"/>
          </a:xfrm>
          <a:prstGeom prst="rect">
            <a:avLst/>
          </a:prstGeom>
        </p:spPr>
      </p:pic>
    </p:spTree>
    <p:extLst>
      <p:ext uri="{BB962C8B-B14F-4D97-AF65-F5344CB8AC3E}">
        <p14:creationId xmlns:p14="http://schemas.microsoft.com/office/powerpoint/2010/main" val="1237044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1583053-31BD-772C-AF8C-70DEE8A37192}"/>
              </a:ext>
            </a:extLst>
          </p:cNvPr>
          <p:cNvSpPr>
            <a:spLocks noGrp="1"/>
          </p:cNvSpPr>
          <p:nvPr>
            <p:ph type="body" sz="quarter" idx="22"/>
          </p:nvPr>
        </p:nvSpPr>
        <p:spPr>
          <a:xfrm>
            <a:off x="838200" y="1568553"/>
            <a:ext cx="8918542" cy="4619811"/>
          </a:xfrm>
        </p:spPr>
        <p:txBody>
          <a:bodyPr>
            <a:normAutofit fontScale="85000" lnSpcReduction="10000"/>
          </a:bodyPr>
          <a:lstStyle/>
          <a:p>
            <a:r>
              <a:rPr lang="fi-FI" dirty="0"/>
              <a:t>Ole yhteydessä elinkeinoasiamieheen, kehittämisyhtiöön, ELY-keskukseen tai Leader-ryhmään</a:t>
            </a:r>
          </a:p>
          <a:p>
            <a:r>
              <a:rPr lang="fi-FI" dirty="0"/>
              <a:t>Suunnittele hanke huolellisesti</a:t>
            </a:r>
          </a:p>
          <a:p>
            <a:pPr lvl="1"/>
            <a:r>
              <a:rPr lang="fi-FI" dirty="0"/>
              <a:t>Liiketoiminta- hanke-, tulos sekä rahoitussuunnitelma</a:t>
            </a:r>
          </a:p>
          <a:p>
            <a:pPr lvl="1"/>
            <a:r>
              <a:rPr lang="fi-FI" dirty="0"/>
              <a:t>Pyydä tarjouksia hankittavista koneista, laitteista, kalustosta sekä asiantuntijapalveluista</a:t>
            </a:r>
          </a:p>
          <a:p>
            <a:pPr lvl="1"/>
            <a:r>
              <a:rPr lang="fi-FI" dirty="0"/>
              <a:t>Selvitä rakentamisessa tarvittavat luvat, hanki ammattilainen rakennuksen suunnittelijaksi ja rakentamisen kustannusarvion laatijaksi</a:t>
            </a:r>
          </a:p>
          <a:p>
            <a:pPr lvl="1"/>
            <a:r>
              <a:rPr lang="fi-FI" dirty="0"/>
              <a:t>Pyydä tarjouksia muusta rahoituksesta (pankit, Finnvera)</a:t>
            </a:r>
            <a:br>
              <a:rPr lang="fi-FI" dirty="0"/>
            </a:br>
            <a:r>
              <a:rPr lang="fi-FI" dirty="0"/>
              <a:t>Huomioi että lainoissa voi olla julkista rahoitusta (takaus, korkotuki), joka voi vaikuttaa myönnettävään tukeen.  </a:t>
            </a:r>
            <a:br>
              <a:rPr lang="fi-FI" dirty="0"/>
            </a:br>
            <a:r>
              <a:rPr lang="fi-FI" dirty="0"/>
              <a:t>Osamaksurahoitus on mahdollinen rahoitusyhtiön kautta tietyin ehdoin</a:t>
            </a:r>
          </a:p>
          <a:p>
            <a:pPr lvl="1"/>
            <a:r>
              <a:rPr lang="fi-FI" sz="2000" dirty="0"/>
              <a:t>Arvioi hakemustasi valintakriteereihin peilaten, tuo arvioitavia asioita esille hankesuunnitelmassa</a:t>
            </a:r>
          </a:p>
          <a:p>
            <a:pPr lvl="1"/>
            <a:endParaRPr lang="fi-FI" dirty="0"/>
          </a:p>
          <a:p>
            <a:pPr lvl="1"/>
            <a:r>
              <a:rPr lang="fi-FI" dirty="0"/>
              <a:t>Hanke tulee vireille, kun se on lähetetty Hyrrässä (</a:t>
            </a:r>
            <a:r>
              <a:rPr lang="fi-FI" b="1" u="sng" dirty="0"/>
              <a:t>omalla riskillä </a:t>
            </a:r>
            <a:r>
              <a:rPr lang="fi-FI" dirty="0"/>
              <a:t>hankkeen voi aloittaa)</a:t>
            </a:r>
          </a:p>
          <a:p>
            <a:pPr lvl="1">
              <a:lnSpc>
                <a:spcPct val="120000"/>
              </a:lnSpc>
            </a:pPr>
            <a:r>
              <a:rPr lang="fi-FI" dirty="0"/>
              <a:t>Ennen hankkeen aloittamista kannattaa kuitenkin odottaa ELY-keskuksen yrityskäyntiä / Leader-ryhmän yhteydenottoa ja pisteytystä.</a:t>
            </a:r>
            <a:br>
              <a:rPr lang="fi-FI" dirty="0"/>
            </a:br>
            <a:r>
              <a:rPr lang="fi-FI" dirty="0"/>
              <a:t>Päätös voi olla myös kielteinen, jos tukiehdot eivät täyty.</a:t>
            </a:r>
          </a:p>
        </p:txBody>
      </p:sp>
      <p:sp>
        <p:nvSpPr>
          <p:cNvPr id="3" name="Otsikko 2">
            <a:extLst>
              <a:ext uri="{FF2B5EF4-FFF2-40B4-BE49-F238E27FC236}">
                <a16:creationId xmlns:a16="http://schemas.microsoft.com/office/drawing/2014/main" id="{96F594A0-8898-A9AF-E011-27886BAEC29D}"/>
              </a:ext>
            </a:extLst>
          </p:cNvPr>
          <p:cNvSpPr>
            <a:spLocks noGrp="1"/>
          </p:cNvSpPr>
          <p:nvPr>
            <p:ph type="title"/>
          </p:nvPr>
        </p:nvSpPr>
        <p:spPr/>
        <p:txBody>
          <a:bodyPr/>
          <a:lstStyle/>
          <a:p>
            <a:r>
              <a:rPr lang="fi-FI" dirty="0"/>
              <a:t>Ennen hakemista </a:t>
            </a:r>
          </a:p>
        </p:txBody>
      </p:sp>
    </p:spTree>
    <p:extLst>
      <p:ext uri="{BB962C8B-B14F-4D97-AF65-F5344CB8AC3E}">
        <p14:creationId xmlns:p14="http://schemas.microsoft.com/office/powerpoint/2010/main" val="3331453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BB02B4F1-F9CF-E1FB-144F-E9E0AEA206CC}"/>
              </a:ext>
            </a:extLst>
          </p:cNvPr>
          <p:cNvSpPr>
            <a:spLocks noGrp="1"/>
          </p:cNvSpPr>
          <p:nvPr>
            <p:ph type="title"/>
          </p:nvPr>
        </p:nvSpPr>
        <p:spPr>
          <a:xfrm>
            <a:off x="736600" y="385576"/>
            <a:ext cx="9246386" cy="785813"/>
          </a:xfrm>
        </p:spPr>
        <p:txBody>
          <a:bodyPr>
            <a:normAutofit fontScale="90000"/>
          </a:bodyPr>
          <a:lstStyle/>
          <a:p>
            <a:r>
              <a:rPr lang="fi-FI" sz="1800" dirty="0"/>
              <a:t>Ennakkokysymys: </a:t>
            </a:r>
            <a:r>
              <a:rPr lang="fi-FI" altLang="fi-FI" sz="1800" dirty="0"/>
              <a:t>Millaisissa vihreän siirtymän hankkeissa/investoinneissa mikroyritykset voivat hyödyntää JTF-rahoitusta?</a:t>
            </a:r>
            <a:br>
              <a:rPr lang="fi-FI" altLang="fi-FI" sz="3200" dirty="0"/>
            </a:br>
            <a:endParaRPr lang="fi-FI" dirty="0"/>
          </a:p>
        </p:txBody>
      </p:sp>
      <p:sp>
        <p:nvSpPr>
          <p:cNvPr id="4" name="Rectangle 1">
            <a:extLst>
              <a:ext uri="{FF2B5EF4-FFF2-40B4-BE49-F238E27FC236}">
                <a16:creationId xmlns:a16="http://schemas.microsoft.com/office/drawing/2014/main" id="{7F84F6BA-6241-BBFF-3A9F-89D65F598ECD}"/>
              </a:ext>
            </a:extLst>
          </p:cNvPr>
          <p:cNvSpPr>
            <a:spLocks noGrp="1" noChangeArrowheads="1"/>
          </p:cNvSpPr>
          <p:nvPr>
            <p:ph type="body" sz="quarter" idx="22"/>
          </p:nvPr>
        </p:nvSpPr>
        <p:spPr bwMode="auto">
          <a:xfrm>
            <a:off x="859148" y="1432998"/>
            <a:ext cx="767211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i-FI" sz="1600" dirty="0"/>
              <a:t>Oikeudenmukaisen siirtymän rahasto JTF on osa Uudistuva ja osaava Suomi </a:t>
            </a:r>
            <a:br>
              <a:rPr lang="fi-FI" sz="1600" dirty="0"/>
            </a:br>
            <a:r>
              <a:rPr lang="fi-FI" sz="1600" dirty="0"/>
              <a:t>2021–2027 ohjelmaa.  </a:t>
            </a:r>
          </a:p>
          <a:p>
            <a:pPr eaLnBrk="0" fontAlgn="base" hangingPunct="0">
              <a:lnSpc>
                <a:spcPct val="100000"/>
              </a:lnSpc>
              <a:spcBef>
                <a:spcPct val="0"/>
              </a:spcBef>
              <a:spcAft>
                <a:spcPct val="0"/>
              </a:spcAft>
            </a:pPr>
            <a:r>
              <a:rPr lang="fi-FI" sz="1600" dirty="0"/>
              <a:t>Yritysrahoituksen toimet ja rahoituskriteerit vastaavat Euroopan aluekehitysrahaston (EAKR) yritysrahoituksen kriteereitä</a:t>
            </a:r>
          </a:p>
          <a:p>
            <a:pPr eaLnBrk="0" fontAlgn="base" hangingPunct="0">
              <a:lnSpc>
                <a:spcPct val="100000"/>
              </a:lnSpc>
              <a:spcBef>
                <a:spcPct val="0"/>
              </a:spcBef>
              <a:spcAft>
                <a:spcPct val="0"/>
              </a:spcAft>
            </a:pPr>
            <a:r>
              <a:rPr lang="fi-FI" sz="1600" dirty="0"/>
              <a:t>Suunnataan kasvuun tai kansainvälistymiseen tähtääville pk-yrityksille</a:t>
            </a:r>
          </a:p>
          <a:p>
            <a:pPr lvl="1" eaLnBrk="0" fontAlgn="base" hangingPunct="0">
              <a:lnSpc>
                <a:spcPct val="100000"/>
              </a:lnSpc>
              <a:spcBef>
                <a:spcPct val="0"/>
              </a:spcBef>
              <a:spcAft>
                <a:spcPct val="0"/>
              </a:spcAft>
            </a:pPr>
            <a:r>
              <a:rPr lang="fi-FI" sz="1600" b="0" i="0" dirty="0">
                <a:solidFill>
                  <a:srgbClr val="000000"/>
                </a:solidFill>
                <a:effectLst/>
              </a:rPr>
              <a:t>merkittävä vaikutus yrityksen kasvuun tai uudistumiseen, kansainvälistymiseen, innovaatiotoimintaan tai osaamisen vahvistamiseen, tuottavuuteen, digitaaliseen liiketoimintaan tai ilmastonmuutokseen sopeutumiseen, hiilineutraalisuuden edistämiseen sekä energia- tai materiaalitehokkuuteen. </a:t>
            </a:r>
            <a:endParaRPr lang="fi-FI" sz="1600" dirty="0"/>
          </a:p>
          <a:p>
            <a:pPr eaLnBrk="0" fontAlgn="base" hangingPunct="0">
              <a:lnSpc>
                <a:spcPct val="100000"/>
              </a:lnSpc>
              <a:spcBef>
                <a:spcPct val="0"/>
              </a:spcBef>
              <a:spcAft>
                <a:spcPct val="0"/>
              </a:spcAft>
            </a:pPr>
            <a:r>
              <a:rPr lang="fi-FI" sz="1600" dirty="0"/>
              <a:t>Tukimuotoina kehittämis- tai investointihankkeet</a:t>
            </a:r>
          </a:p>
          <a:p>
            <a:pPr lvl="1" eaLnBrk="0" fontAlgn="base" hangingPunct="0">
              <a:lnSpc>
                <a:spcPct val="100000"/>
              </a:lnSpc>
              <a:spcBef>
                <a:spcPct val="0"/>
              </a:spcBef>
              <a:spcAft>
                <a:spcPct val="0"/>
              </a:spcAft>
            </a:pPr>
            <a:r>
              <a:rPr lang="fi-FI" sz="1400" dirty="0"/>
              <a:t>Investoinnin kustannukset </a:t>
            </a:r>
            <a:r>
              <a:rPr lang="fi-FI" sz="1400" dirty="0" err="1"/>
              <a:t>väh</a:t>
            </a:r>
            <a:r>
              <a:rPr lang="fi-FI" sz="1400" dirty="0"/>
              <a:t> 10% vuosiliikevaihdosta, </a:t>
            </a:r>
            <a:br>
              <a:rPr lang="fi-FI" sz="1400" dirty="0"/>
            </a:br>
            <a:r>
              <a:rPr lang="fi-FI" sz="1400" dirty="0"/>
              <a:t>kuitenkin vähintään 30 000 €</a:t>
            </a:r>
          </a:p>
          <a:p>
            <a:pPr lvl="1" eaLnBrk="0" fontAlgn="base" hangingPunct="0">
              <a:lnSpc>
                <a:spcPct val="100000"/>
              </a:lnSpc>
              <a:spcBef>
                <a:spcPct val="0"/>
              </a:spcBef>
              <a:spcAft>
                <a:spcPct val="0"/>
              </a:spcAft>
            </a:pPr>
            <a:r>
              <a:rPr lang="fi-FI" sz="1400" dirty="0"/>
              <a:t>Kehittämisen kustannukset </a:t>
            </a:r>
            <a:r>
              <a:rPr lang="fi-FI" sz="1400" dirty="0" err="1"/>
              <a:t>väh</a:t>
            </a:r>
            <a:r>
              <a:rPr lang="fi-FI" sz="1400" dirty="0"/>
              <a:t> 5% vuosiliikevaihdosta, </a:t>
            </a:r>
            <a:br>
              <a:rPr lang="fi-FI" sz="1400" dirty="0"/>
            </a:br>
            <a:r>
              <a:rPr lang="fi-FI" sz="1400" dirty="0"/>
              <a:t>kuitenkin vähintään 20 000 €</a:t>
            </a:r>
          </a:p>
          <a:p>
            <a:pPr lvl="1" eaLnBrk="0" fontAlgn="base" hangingPunct="0">
              <a:lnSpc>
                <a:spcPct val="100000"/>
              </a:lnSpc>
              <a:spcBef>
                <a:spcPct val="0"/>
              </a:spcBef>
              <a:spcAft>
                <a:spcPct val="0"/>
              </a:spcAft>
            </a:pPr>
            <a:endParaRPr lang="fi-FI" sz="1400" dirty="0"/>
          </a:p>
          <a:p>
            <a:pPr marL="285750" lvl="1" indent="-285750" eaLnBrk="0" fontAlgn="base" hangingPunct="0">
              <a:lnSpc>
                <a:spcPct val="100000"/>
              </a:lnSpc>
              <a:spcBef>
                <a:spcPct val="0"/>
              </a:spcBef>
              <a:spcAft>
                <a:spcPct val="0"/>
              </a:spcAft>
            </a:pPr>
            <a:r>
              <a:rPr lang="fi-FI" sz="1600" dirty="0"/>
              <a:t>Rahoituksen suuntaamisen periaatteet: </a:t>
            </a:r>
            <a:r>
              <a:rPr lang="fi-FI" sz="1600" dirty="0">
                <a:solidFill>
                  <a:srgbClr val="0070C0"/>
                </a:solidFill>
                <a:hlinkClick r:id="rId2">
                  <a:extLst>
                    <a:ext uri="{A12FA001-AC4F-418D-AE19-62706E023703}">
                      <ahyp:hlinkClr xmlns:ahyp="http://schemas.microsoft.com/office/drawing/2018/hyperlinkcolor" val="tx"/>
                    </a:ext>
                  </a:extLst>
                </a:hlinkClick>
              </a:rPr>
              <a:t>Itä-Suomen yritysrahoitusstrategia 2022</a:t>
            </a:r>
            <a:endParaRPr lang="fi-FI" sz="1600" dirty="0">
              <a:solidFill>
                <a:srgbClr val="0070C0"/>
              </a:solidFill>
            </a:endParaRPr>
          </a:p>
          <a:p>
            <a:pPr marL="285750" lvl="1" indent="-285750" eaLnBrk="0" fontAlgn="base" hangingPunct="0">
              <a:lnSpc>
                <a:spcPct val="100000"/>
              </a:lnSpc>
              <a:spcBef>
                <a:spcPct val="0"/>
              </a:spcBef>
              <a:spcAft>
                <a:spcPct val="0"/>
              </a:spcAft>
            </a:pPr>
            <a:r>
              <a:rPr lang="fi-FI" sz="1600" dirty="0"/>
              <a:t>Lisätietoa Pohjois-Savon ELY-keskus Marko Hämäläinen puh 0295 016 534 </a:t>
            </a:r>
          </a:p>
        </p:txBody>
      </p:sp>
      <p:sp>
        <p:nvSpPr>
          <p:cNvPr id="5" name="Tekstiruutu 4">
            <a:extLst>
              <a:ext uri="{FF2B5EF4-FFF2-40B4-BE49-F238E27FC236}">
                <a16:creationId xmlns:a16="http://schemas.microsoft.com/office/drawing/2014/main" id="{243FD5EA-4124-1A8A-589A-2ECA23607430}"/>
              </a:ext>
            </a:extLst>
          </p:cNvPr>
          <p:cNvSpPr txBox="1"/>
          <p:nvPr/>
        </p:nvSpPr>
        <p:spPr>
          <a:xfrm>
            <a:off x="8691512" y="1819564"/>
            <a:ext cx="3195159" cy="2462213"/>
          </a:xfrm>
          <a:prstGeom prst="rect">
            <a:avLst/>
          </a:prstGeom>
          <a:noFill/>
          <a:ln>
            <a:solidFill>
              <a:srgbClr val="00B050"/>
            </a:solidFill>
          </a:ln>
        </p:spPr>
        <p:txBody>
          <a:bodyPr wrap="square" rtlCol="0">
            <a:spAutoFit/>
          </a:bodyPr>
          <a:lstStyle/>
          <a:p>
            <a:pPr marL="0" indent="0" algn="l">
              <a:buNone/>
            </a:pPr>
            <a:r>
              <a:rPr lang="fi-FI" sz="1400" dirty="0">
                <a:latin typeface="Tahoma" panose="020B0604030504040204" pitchFamily="34" charset="0"/>
                <a:ea typeface="Tahoma" panose="020B0604030504040204" pitchFamily="34" charset="0"/>
                <a:cs typeface="Tahoma" panose="020B0604030504040204" pitchFamily="34" charset="0"/>
              </a:rPr>
              <a:t>Pohjois-Savon JTF-suunnitelman tavoitteet:</a:t>
            </a:r>
          </a:p>
          <a:p>
            <a:pPr algn="l"/>
            <a:r>
              <a:rPr lang="fi-FI" sz="1400" dirty="0">
                <a:latin typeface="Tahoma" panose="020B0604030504040204" pitchFamily="34" charset="0"/>
                <a:ea typeface="Tahoma" panose="020B0604030504040204" pitchFamily="34" charset="0"/>
                <a:cs typeface="Tahoma" panose="020B0604030504040204" pitchFamily="34" charset="0"/>
              </a:rPr>
              <a:t>- Turvealalta poistuvien työpaikkojen korvaaminen ja turvetuotantoalueiden jälkikäytön mahdollistaminen</a:t>
            </a:r>
          </a:p>
          <a:p>
            <a:pPr algn="l"/>
            <a:r>
              <a:rPr lang="fi-FI" sz="1400" dirty="0">
                <a:latin typeface="Tahoma" panose="020B0604030504040204" pitchFamily="34" charset="0"/>
                <a:ea typeface="Tahoma" panose="020B0604030504040204" pitchFamily="34" charset="0"/>
                <a:cs typeface="Tahoma" panose="020B0604030504040204" pitchFamily="34" charset="0"/>
              </a:rPr>
              <a:t>- Maatalouden toimintaedellytysten varmistaminen</a:t>
            </a:r>
          </a:p>
          <a:p>
            <a:pPr algn="l"/>
            <a:r>
              <a:rPr lang="fi-FI" sz="1400" dirty="0">
                <a:latin typeface="Tahoma" panose="020B0604030504040204" pitchFamily="34" charset="0"/>
                <a:ea typeface="Tahoma" panose="020B0604030504040204" pitchFamily="34" charset="0"/>
                <a:cs typeface="Tahoma" panose="020B0604030504040204" pitchFamily="34" charset="0"/>
              </a:rPr>
              <a:t>- Energiahuollon varmistaminen ja energiaköyhyyden torjuminen</a:t>
            </a:r>
          </a:p>
          <a:p>
            <a:pPr algn="l"/>
            <a:r>
              <a:rPr lang="fi-FI" sz="1400" dirty="0">
                <a:latin typeface="Tahoma" panose="020B0604030504040204" pitchFamily="34" charset="0"/>
                <a:ea typeface="Tahoma" panose="020B0604030504040204" pitchFamily="34" charset="0"/>
                <a:cs typeface="Tahoma" panose="020B0604030504040204" pitchFamily="34" charset="0"/>
              </a:rPr>
              <a:t>- Energiateknologia-alan työpaikkojen turvaaminen</a:t>
            </a:r>
            <a:endParaRPr kumimoji="0" lang="fi-FI" altLang="fi-FI" sz="1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5826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F465154-55CA-E2A4-9B87-3E4878260AA5}"/>
              </a:ext>
            </a:extLst>
          </p:cNvPr>
          <p:cNvSpPr>
            <a:spLocks noGrp="1"/>
          </p:cNvSpPr>
          <p:nvPr>
            <p:ph type="body" sz="quarter" idx="22"/>
          </p:nvPr>
        </p:nvSpPr>
        <p:spPr>
          <a:xfrm>
            <a:off x="415635" y="1025236"/>
            <a:ext cx="7261515" cy="5286761"/>
          </a:xfrm>
        </p:spPr>
        <p:txBody>
          <a:bodyPr>
            <a:normAutofit fontScale="70000" lnSpcReduction="20000"/>
          </a:bodyPr>
          <a:lstStyle/>
          <a:p>
            <a:r>
              <a:rPr lang="fi-FI" dirty="0"/>
              <a:t>MMM:n ja Ruokaviraston verkkosivuilta ja osoitteista:</a:t>
            </a:r>
          </a:p>
          <a:p>
            <a:pPr marL="0" indent="0">
              <a:buNone/>
            </a:pPr>
            <a:r>
              <a:rPr lang="fi-FI" dirty="0">
                <a:hlinkClick r:id="rId2"/>
              </a:rPr>
              <a:t>https://mmm.fi/cap27</a:t>
            </a:r>
            <a:endParaRPr lang="fi-FI" dirty="0"/>
          </a:p>
          <a:p>
            <a:pPr marL="0" indent="0">
              <a:buNone/>
            </a:pPr>
            <a:r>
              <a:rPr lang="fi-FI" dirty="0">
                <a:hlinkClick r:id="rId3"/>
              </a:rPr>
              <a:t>https://www.maaseutu.fi/</a:t>
            </a:r>
            <a:endParaRPr lang="fi-FI" dirty="0"/>
          </a:p>
          <a:p>
            <a:pPr marL="0" indent="0">
              <a:buNone/>
            </a:pPr>
            <a:r>
              <a:rPr lang="fi-FI" dirty="0">
                <a:hlinkClick r:id="rId4"/>
              </a:rPr>
              <a:t>https://www.ruokavirasto.fi/tuet/maaseudun-yrittajyys/maaseudun-yritystuet/</a:t>
            </a:r>
            <a:endParaRPr lang="fi-FI" dirty="0"/>
          </a:p>
          <a:p>
            <a:pPr marL="0" indent="0">
              <a:buNone/>
            </a:pPr>
            <a:endParaRPr lang="fi-FI" dirty="0"/>
          </a:p>
          <a:p>
            <a:pPr marL="0" indent="0">
              <a:buNone/>
            </a:pPr>
            <a:r>
              <a:rPr lang="fi-FI" dirty="0"/>
              <a:t>Pohjois-Savon ELY-keskus:</a:t>
            </a:r>
          </a:p>
          <a:p>
            <a:pPr marL="0" indent="0">
              <a:buNone/>
            </a:pPr>
            <a:r>
              <a:rPr lang="fi-FI" dirty="0"/>
              <a:t>Pekka Stjerna </a:t>
            </a:r>
            <a:r>
              <a:rPr lang="fi-FI" b="0" i="0" dirty="0">
                <a:solidFill>
                  <a:srgbClr val="212529"/>
                </a:solidFill>
                <a:effectLst/>
              </a:rPr>
              <a:t>puh. 0295 026 625</a:t>
            </a:r>
            <a:br>
              <a:rPr lang="fi-FI" b="0" i="0" dirty="0">
                <a:solidFill>
                  <a:srgbClr val="212529"/>
                </a:solidFill>
                <a:effectLst/>
              </a:rPr>
            </a:br>
            <a:r>
              <a:rPr lang="fi-FI" b="0" i="0" dirty="0">
                <a:solidFill>
                  <a:srgbClr val="212529"/>
                </a:solidFill>
                <a:effectLst/>
              </a:rPr>
              <a:t>Henna Huovinen puh 0295 026 604</a:t>
            </a:r>
            <a:r>
              <a:rPr lang="fi-FI" dirty="0"/>
              <a:t> </a:t>
            </a:r>
          </a:p>
          <a:p>
            <a:pPr marL="0" indent="0">
              <a:buNone/>
            </a:pPr>
            <a:r>
              <a:rPr lang="fi-FI" dirty="0">
                <a:hlinkClick r:id="rId5"/>
              </a:rPr>
              <a:t>etunimi.sukunimi@ely-keskus.fi</a:t>
            </a:r>
            <a:endParaRPr lang="fi-FI" dirty="0"/>
          </a:p>
          <a:p>
            <a:pPr marL="0" indent="0">
              <a:buNone/>
            </a:pPr>
            <a:endParaRPr lang="fi-FI" dirty="0"/>
          </a:p>
          <a:p>
            <a:pPr marL="0" indent="0" algn="l">
              <a:buNone/>
            </a:pPr>
            <a:r>
              <a:rPr lang="fi-FI" dirty="0"/>
              <a:t>Kalakukko ry: Kuopio, Siilinjärvi, Tuusniemi, Kaavi, Rautavaara</a:t>
            </a:r>
            <a:br>
              <a:rPr lang="fi-FI" dirty="0"/>
            </a:br>
            <a:r>
              <a:rPr lang="fi-FI" dirty="0"/>
              <a:t>Jaana Paananen puh 040 510 3258</a:t>
            </a:r>
            <a:br>
              <a:rPr lang="fi-FI" dirty="0"/>
            </a:br>
            <a:r>
              <a:rPr lang="fi-FI" b="0" i="0" u="none" strike="noStrike" dirty="0">
                <a:solidFill>
                  <a:srgbClr val="707070"/>
                </a:solidFill>
                <a:effectLst/>
                <a:hlinkClick r:id="rId6"/>
              </a:rPr>
              <a:t>jaana.paananen@kalakukkory.fi</a:t>
            </a:r>
            <a:endParaRPr lang="fi-FI" b="0" i="0" u="none" strike="noStrike" dirty="0">
              <a:solidFill>
                <a:srgbClr val="707070"/>
              </a:solidFill>
              <a:effectLst/>
            </a:endParaRPr>
          </a:p>
          <a:p>
            <a:pPr marL="0" indent="0" algn="l">
              <a:buNone/>
            </a:pPr>
            <a:r>
              <a:rPr lang="fi-FI" dirty="0"/>
              <a:t>Mansikka ry: Tervo, Vesanto, Rautalampi, Suonenjoki, Leppävirta, Varkaus</a:t>
            </a:r>
            <a:br>
              <a:rPr lang="fi-FI" dirty="0"/>
            </a:br>
            <a:r>
              <a:rPr lang="fi-FI" dirty="0"/>
              <a:t>Kirsi Manninen puh 045 131 5077</a:t>
            </a:r>
            <a:br>
              <a:rPr lang="fi-FI" dirty="0"/>
            </a:br>
            <a:r>
              <a:rPr lang="fi-FI" b="0" i="0" u="none" strike="noStrike" dirty="0">
                <a:solidFill>
                  <a:srgbClr val="707070"/>
                </a:solidFill>
                <a:effectLst/>
                <a:hlinkClick r:id="rId7"/>
              </a:rPr>
              <a:t>kirsi.manninen@mansikkary.fi</a:t>
            </a:r>
            <a:endParaRPr lang="fi-FI" b="0" i="0" dirty="0">
              <a:solidFill>
                <a:srgbClr val="707070"/>
              </a:solidFill>
              <a:effectLst/>
            </a:endParaRPr>
          </a:p>
          <a:p>
            <a:pPr marL="0" indent="0">
              <a:buNone/>
            </a:pPr>
            <a:r>
              <a:rPr lang="fi-FI" dirty="0"/>
              <a:t>Ylä-Savon Veturi ry: Iisalmi, Lapinlahti, Pielavesi, Keitele, Kiuruvesi, Sonkajärvi, Vieremä</a:t>
            </a:r>
            <a:br>
              <a:rPr lang="fi-FI" dirty="0"/>
            </a:br>
            <a:r>
              <a:rPr lang="fi-FI" dirty="0"/>
              <a:t>Minna Partanen puh 040 760 7173 </a:t>
            </a:r>
            <a:br>
              <a:rPr lang="fi-FI" dirty="0"/>
            </a:br>
            <a:r>
              <a:rPr lang="fi-FI" dirty="0">
                <a:hlinkClick r:id="rId8"/>
              </a:rPr>
              <a:t>minna.partanen@ylasavonveturi.fi</a:t>
            </a:r>
            <a:endParaRPr lang="fi-FI" dirty="0"/>
          </a:p>
          <a:p>
            <a:pPr marL="0" indent="0">
              <a:buNone/>
            </a:pPr>
            <a:r>
              <a:rPr lang="fi-FI" b="0" i="0" dirty="0" err="1">
                <a:effectLst/>
              </a:rPr>
              <a:t>SavonLuotsi</a:t>
            </a:r>
            <a:r>
              <a:rPr lang="fi-FI" b="0" i="0" dirty="0">
                <a:effectLst/>
              </a:rPr>
              <a:t> Leader ry, Joroinen</a:t>
            </a:r>
            <a:br>
              <a:rPr lang="fi-FI" b="0" i="0" dirty="0">
                <a:effectLst/>
              </a:rPr>
            </a:br>
            <a:r>
              <a:rPr lang="fi-FI" b="0" i="0" dirty="0">
                <a:effectLst/>
              </a:rPr>
              <a:t>Anne Vänttinen puh 040 7157189</a:t>
            </a:r>
            <a:br>
              <a:rPr lang="fi-FI" b="0" i="0" dirty="0">
                <a:effectLst/>
              </a:rPr>
            </a:br>
            <a:r>
              <a:rPr lang="fi-FI" b="0" i="0" dirty="0">
                <a:effectLst/>
                <a:hlinkClick r:id="rId9"/>
              </a:rPr>
              <a:t>anne.vanttinen@savonluotsi.fi</a:t>
            </a:r>
            <a:endParaRPr lang="fi-FI" b="0" i="0" dirty="0">
              <a:effectLst/>
            </a:endParaRPr>
          </a:p>
          <a:p>
            <a:pPr marL="0" indent="0">
              <a:buNone/>
            </a:pPr>
            <a:endParaRPr lang="fi-FI" dirty="0"/>
          </a:p>
        </p:txBody>
      </p:sp>
      <p:sp>
        <p:nvSpPr>
          <p:cNvPr id="3" name="Otsikko 2">
            <a:extLst>
              <a:ext uri="{FF2B5EF4-FFF2-40B4-BE49-F238E27FC236}">
                <a16:creationId xmlns:a16="http://schemas.microsoft.com/office/drawing/2014/main" id="{BC363030-7F05-4FF2-854A-FD699B6BB6FD}"/>
              </a:ext>
            </a:extLst>
          </p:cNvPr>
          <p:cNvSpPr>
            <a:spLocks noGrp="1"/>
          </p:cNvSpPr>
          <p:nvPr>
            <p:ph type="title"/>
          </p:nvPr>
        </p:nvSpPr>
        <p:spPr>
          <a:xfrm>
            <a:off x="295275" y="153096"/>
            <a:ext cx="7472508" cy="785813"/>
          </a:xfrm>
        </p:spPr>
        <p:txBody>
          <a:bodyPr>
            <a:normAutofit/>
          </a:bodyPr>
          <a:lstStyle/>
          <a:p>
            <a:r>
              <a:rPr lang="fi-FI" sz="2200" dirty="0"/>
              <a:t>Lisätietoja CAP- suunnitelman yritysrahoituksesta</a:t>
            </a:r>
          </a:p>
        </p:txBody>
      </p:sp>
      <p:pic>
        <p:nvPicPr>
          <p:cNvPr id="4" name="Kuva 3">
            <a:extLst>
              <a:ext uri="{FF2B5EF4-FFF2-40B4-BE49-F238E27FC236}">
                <a16:creationId xmlns:a16="http://schemas.microsoft.com/office/drawing/2014/main" id="{9F105031-9075-BB87-86E9-DF54A59082AB}"/>
              </a:ext>
            </a:extLst>
          </p:cNvPr>
          <p:cNvPicPr>
            <a:picLocks noChangeAspect="1"/>
          </p:cNvPicPr>
          <p:nvPr/>
        </p:nvPicPr>
        <p:blipFill>
          <a:blip r:embed="rId10"/>
          <a:stretch>
            <a:fillRect/>
          </a:stretch>
        </p:blipFill>
        <p:spPr>
          <a:xfrm>
            <a:off x="7903499" y="215584"/>
            <a:ext cx="3993226" cy="5663675"/>
          </a:xfrm>
          <a:prstGeom prst="rect">
            <a:avLst/>
          </a:prstGeom>
        </p:spPr>
      </p:pic>
    </p:spTree>
    <p:extLst>
      <p:ext uri="{BB962C8B-B14F-4D97-AF65-F5344CB8AC3E}">
        <p14:creationId xmlns:p14="http://schemas.microsoft.com/office/powerpoint/2010/main" val="378844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25AE4AAA-B241-EFC4-4AB1-D9BC96D0D09F}"/>
              </a:ext>
            </a:extLst>
          </p:cNvPr>
          <p:cNvSpPr>
            <a:spLocks noGrp="1"/>
          </p:cNvSpPr>
          <p:nvPr>
            <p:ph type="body" sz="quarter" idx="22"/>
          </p:nvPr>
        </p:nvSpPr>
        <p:spPr>
          <a:xfrm>
            <a:off x="838200" y="2019959"/>
            <a:ext cx="8209549" cy="3597069"/>
          </a:xfrm>
        </p:spPr>
        <p:txBody>
          <a:bodyPr vert="horz" lIns="91440" tIns="45720" rIns="91440" bIns="45720" rtlCol="0" anchor="t">
            <a:noAutofit/>
          </a:bodyPr>
          <a:lstStyle/>
          <a:p>
            <a:r>
              <a:rPr lang="fi-FI" sz="1800" dirty="0">
                <a:latin typeface="Tahoma"/>
                <a:ea typeface="Tahoma"/>
                <a:cs typeface="Tahoma"/>
              </a:rPr>
              <a:t>Pohjois-Savon ELY-keskus rahoittaa maatilojen, maataloustuotteiden ensiasteen jalostusta harjoittavien pienyritysten ja maaseudun yritysten investointeja ja kehittämistä. </a:t>
            </a:r>
          </a:p>
          <a:p>
            <a:pPr lvl="1"/>
            <a:r>
              <a:rPr lang="fi-FI" dirty="0">
                <a:latin typeface="Tahoma"/>
                <a:ea typeface="Tahoma"/>
                <a:cs typeface="Tahoma"/>
              </a:rPr>
              <a:t>Tukea voi saada myös elinkeinoja kehittäville ja maaseudun elinvoimaisuutta lisääville hankkeille (mm yritys- tai viljelijäryhmähankkeet). </a:t>
            </a:r>
            <a:endParaRPr lang="fi-FI" dirty="0"/>
          </a:p>
          <a:p>
            <a:r>
              <a:rPr lang="fi-FI" sz="1800" dirty="0"/>
              <a:t>Pohjois-Savon Leader-ryhmät Kalakukko, Mansikka, Ylä-Savon Veturi ja Joroisten osalta </a:t>
            </a:r>
            <a:r>
              <a:rPr lang="fi-FI" sz="1800" dirty="0" err="1"/>
              <a:t>SavonLuotsi</a:t>
            </a:r>
            <a:r>
              <a:rPr lang="fi-FI" sz="1800" dirty="0"/>
              <a:t> Leader rahoittavat omilla tukivälineillä yritysten investointeja ja kehittämistä ja käynnistämistä. </a:t>
            </a:r>
          </a:p>
          <a:p>
            <a:r>
              <a:rPr lang="fi-FI" sz="1800" dirty="0"/>
              <a:t>ELY-keskuksella ja Leader-ryhmillä omat eriytetyt tukivälineet</a:t>
            </a:r>
          </a:p>
          <a:p>
            <a:r>
              <a:rPr lang="fi-FI" sz="1800" dirty="0">
                <a:latin typeface="Tahoma"/>
                <a:ea typeface="Tahoma"/>
                <a:cs typeface="Tahoma"/>
              </a:rPr>
              <a:t>Tuki haetaan vain sähköisesti Hyrrä-asiointipalvelussa. </a:t>
            </a:r>
          </a:p>
          <a:p>
            <a:pPr marL="0" indent="0">
              <a:buNone/>
            </a:pPr>
            <a:endParaRPr lang="fi-FI" sz="1800" dirty="0">
              <a:latin typeface="Tahoma"/>
              <a:ea typeface="Tahoma"/>
              <a:cs typeface="Tahoma"/>
            </a:endParaRPr>
          </a:p>
        </p:txBody>
      </p:sp>
      <p:sp>
        <p:nvSpPr>
          <p:cNvPr id="2" name="Otsikko 1">
            <a:extLst>
              <a:ext uri="{FF2B5EF4-FFF2-40B4-BE49-F238E27FC236}">
                <a16:creationId xmlns:a16="http://schemas.microsoft.com/office/drawing/2014/main" id="{9375C505-75F3-2AEB-9F8B-1C4167F00AF3}"/>
              </a:ext>
            </a:extLst>
          </p:cNvPr>
          <p:cNvSpPr>
            <a:spLocks noGrp="1"/>
          </p:cNvSpPr>
          <p:nvPr>
            <p:ph type="title"/>
          </p:nvPr>
        </p:nvSpPr>
        <p:spPr/>
        <p:txBody>
          <a:bodyPr>
            <a:normAutofit fontScale="90000"/>
          </a:bodyPr>
          <a:lstStyle/>
          <a:p>
            <a:r>
              <a:rPr lang="fi-FI" dirty="0">
                <a:latin typeface="Tahoma"/>
                <a:ea typeface="Tahoma"/>
                <a:cs typeface="Tahoma"/>
              </a:rPr>
              <a:t>Maaseuturahoitus </a:t>
            </a:r>
            <a:r>
              <a:rPr lang="fi-FI" dirty="0"/>
              <a:t>ELY-keskuksessa ja Leader-ryhmissä 2023-2027</a:t>
            </a:r>
          </a:p>
        </p:txBody>
      </p:sp>
    </p:spTree>
    <p:extLst>
      <p:ext uri="{BB962C8B-B14F-4D97-AF65-F5344CB8AC3E}">
        <p14:creationId xmlns:p14="http://schemas.microsoft.com/office/powerpoint/2010/main" val="49498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4731EEAE-E1E8-5EC7-1D8C-4A706BC10048}"/>
              </a:ext>
            </a:extLst>
          </p:cNvPr>
          <p:cNvSpPr>
            <a:spLocks noGrp="1"/>
          </p:cNvSpPr>
          <p:nvPr>
            <p:ph type="body" sz="quarter" idx="22"/>
          </p:nvPr>
        </p:nvSpPr>
        <p:spPr>
          <a:xfrm>
            <a:off x="443345" y="1524000"/>
            <a:ext cx="4977067" cy="5333999"/>
          </a:xfrm>
        </p:spPr>
        <p:txBody>
          <a:bodyPr>
            <a:normAutofit lnSpcReduction="10000"/>
          </a:bodyPr>
          <a:lstStyle/>
          <a:p>
            <a:r>
              <a:rPr lang="fi-FI" dirty="0"/>
              <a:t>Pohjois-Savo kuuluu I tukialueeseen</a:t>
            </a:r>
          </a:p>
          <a:p>
            <a:pPr lvl="1"/>
            <a:r>
              <a:rPr lang="fi-FI" dirty="0"/>
              <a:t>Ydin- ja harvaan asutun maaseudun alueilla tuki on mahdollista myöntää korotettuna </a:t>
            </a:r>
          </a:p>
          <a:p>
            <a:pPr lvl="1"/>
            <a:r>
              <a:rPr lang="fi-FI" dirty="0"/>
              <a:t>Luokituksen mukaiset maaseudun paikalliskeskukset luetaan yritystukia myönnettäessä kuuluvaksi siihen maaseututyyppiin, joka ympäröi paikalliskeskusta. </a:t>
            </a:r>
            <a:br>
              <a:rPr lang="fi-FI" dirty="0"/>
            </a:br>
            <a:r>
              <a:rPr lang="fi-FI" dirty="0"/>
              <a:t>(Suonenjoki </a:t>
            </a:r>
            <a:r>
              <a:rPr lang="fi-FI" dirty="0" err="1"/>
              <a:t>kt</a:t>
            </a:r>
            <a:r>
              <a:rPr lang="fi-FI" dirty="0"/>
              <a:t> kuuluu ydinmaaseutuun)</a:t>
            </a:r>
          </a:p>
          <a:p>
            <a:endParaRPr lang="fi-FI" sz="2000" dirty="0"/>
          </a:p>
          <a:p>
            <a:endParaRPr lang="fi-FI" sz="2000" dirty="0"/>
          </a:p>
          <a:p>
            <a:endParaRPr lang="fi-FI" sz="2000" dirty="0"/>
          </a:p>
          <a:p>
            <a:r>
              <a:rPr lang="fi-FI" sz="2000" dirty="0"/>
              <a:t>Kuopion sisemmälle tai ulommalle kaupunki-alueelle ei suunnata hanke- </a:t>
            </a:r>
            <a:br>
              <a:rPr lang="fi-FI" sz="2000" dirty="0"/>
            </a:br>
            <a:r>
              <a:rPr lang="fi-FI" sz="2000" dirty="0"/>
              <a:t>tai yritysrahoitusta </a:t>
            </a:r>
          </a:p>
          <a:p>
            <a:pPr marL="0" indent="0">
              <a:buNone/>
            </a:pPr>
            <a:br>
              <a:rPr lang="fi-FI" dirty="0"/>
            </a:br>
            <a:endParaRPr lang="fi-FI" dirty="0"/>
          </a:p>
        </p:txBody>
      </p:sp>
      <p:sp>
        <p:nvSpPr>
          <p:cNvPr id="3" name="Otsikko 2">
            <a:extLst>
              <a:ext uri="{FF2B5EF4-FFF2-40B4-BE49-F238E27FC236}">
                <a16:creationId xmlns:a16="http://schemas.microsoft.com/office/drawing/2014/main" id="{5E21B92D-A168-6250-2001-30562DDE2384}"/>
              </a:ext>
            </a:extLst>
          </p:cNvPr>
          <p:cNvSpPr>
            <a:spLocks noGrp="1"/>
          </p:cNvSpPr>
          <p:nvPr>
            <p:ph type="title"/>
          </p:nvPr>
        </p:nvSpPr>
        <p:spPr>
          <a:xfrm>
            <a:off x="628074" y="267855"/>
            <a:ext cx="6354617" cy="907413"/>
          </a:xfrm>
        </p:spPr>
        <p:txBody>
          <a:bodyPr vert="horz" lIns="91440" tIns="45720" rIns="91440" bIns="45720" rtlCol="0" anchor="ctr">
            <a:noAutofit/>
          </a:bodyPr>
          <a:lstStyle/>
          <a:p>
            <a:r>
              <a:rPr lang="fi-FI" sz="2800" dirty="0"/>
              <a:t>Valtiontukisäännöt ja </a:t>
            </a:r>
            <a:r>
              <a:rPr lang="en-US" sz="2800" dirty="0" err="1">
                <a:latin typeface="Tahoma"/>
                <a:ea typeface="Tahoma"/>
                <a:cs typeface="Tahoma"/>
              </a:rPr>
              <a:t>kaupunki-maaseutu-luokitus</a:t>
            </a:r>
            <a:r>
              <a:rPr lang="en-US" sz="2800" dirty="0">
                <a:latin typeface="Tahoma"/>
                <a:ea typeface="Tahoma"/>
                <a:cs typeface="Tahoma"/>
              </a:rPr>
              <a:t> 2018</a:t>
            </a:r>
          </a:p>
        </p:txBody>
      </p:sp>
      <p:pic>
        <p:nvPicPr>
          <p:cNvPr id="7" name="Kuva 6">
            <a:extLst>
              <a:ext uri="{FF2B5EF4-FFF2-40B4-BE49-F238E27FC236}">
                <a16:creationId xmlns:a16="http://schemas.microsoft.com/office/drawing/2014/main" id="{CB8D9F53-8FB9-7E0B-34E9-FF628D8C79E4}"/>
              </a:ext>
            </a:extLst>
          </p:cNvPr>
          <p:cNvPicPr>
            <a:picLocks noChangeAspect="1"/>
          </p:cNvPicPr>
          <p:nvPr/>
        </p:nvPicPr>
        <p:blipFill>
          <a:blip r:embed="rId3"/>
          <a:stretch>
            <a:fillRect/>
          </a:stretch>
        </p:blipFill>
        <p:spPr>
          <a:xfrm>
            <a:off x="5488898" y="1888249"/>
            <a:ext cx="2182631" cy="1791990"/>
          </a:xfrm>
          <a:prstGeom prst="rect">
            <a:avLst/>
          </a:prstGeom>
        </p:spPr>
      </p:pic>
      <p:pic>
        <p:nvPicPr>
          <p:cNvPr id="6" name="Kuva 5">
            <a:extLst>
              <a:ext uri="{FF2B5EF4-FFF2-40B4-BE49-F238E27FC236}">
                <a16:creationId xmlns:a16="http://schemas.microsoft.com/office/drawing/2014/main" id="{BDDC0949-2D03-7080-1C6E-F21D73DF0E0A}"/>
              </a:ext>
            </a:extLst>
          </p:cNvPr>
          <p:cNvPicPr>
            <a:picLocks noChangeAspect="1"/>
          </p:cNvPicPr>
          <p:nvPr/>
        </p:nvPicPr>
        <p:blipFill>
          <a:blip r:embed="rId4"/>
          <a:stretch>
            <a:fillRect/>
          </a:stretch>
        </p:blipFill>
        <p:spPr>
          <a:xfrm>
            <a:off x="7654765" y="57150"/>
            <a:ext cx="4537235" cy="6743699"/>
          </a:xfrm>
          <a:prstGeom prst="rect">
            <a:avLst/>
          </a:prstGeom>
        </p:spPr>
      </p:pic>
      <p:pic>
        <p:nvPicPr>
          <p:cNvPr id="8" name="Picture 2">
            <a:extLst>
              <a:ext uri="{FF2B5EF4-FFF2-40B4-BE49-F238E27FC236}">
                <a16:creationId xmlns:a16="http://schemas.microsoft.com/office/drawing/2014/main" id="{59440127-CB41-B1BF-3F33-F425E19673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663" y="3680239"/>
            <a:ext cx="2149102" cy="317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03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62C4C61-D78D-6714-9403-01F24D311B92}"/>
              </a:ext>
            </a:extLst>
          </p:cNvPr>
          <p:cNvSpPr>
            <a:spLocks noGrp="1"/>
          </p:cNvSpPr>
          <p:nvPr>
            <p:ph type="body" sz="quarter" idx="22"/>
          </p:nvPr>
        </p:nvSpPr>
        <p:spPr>
          <a:xfrm>
            <a:off x="920114" y="1025046"/>
            <a:ext cx="9134764" cy="5050641"/>
          </a:xfrm>
        </p:spPr>
        <p:txBody>
          <a:bodyPr>
            <a:noAutofit/>
          </a:bodyPr>
          <a:lstStyle/>
          <a:p>
            <a:r>
              <a:rPr lang="fi-FI" sz="1600" dirty="0"/>
              <a:t>Maaseudulla toimivalle yritykselle</a:t>
            </a:r>
          </a:p>
          <a:p>
            <a:pPr lvl="1"/>
            <a:r>
              <a:rPr lang="fi-FI" sz="1600" dirty="0"/>
              <a:t>Toimipaikka Pohjois-Savossa </a:t>
            </a:r>
            <a:r>
              <a:rPr lang="fi-FI" sz="1600" dirty="0" err="1"/>
              <a:t>pl</a:t>
            </a:r>
            <a:r>
              <a:rPr lang="fi-FI" sz="1600" dirty="0"/>
              <a:t> Kuopion kaupunkialue</a:t>
            </a:r>
          </a:p>
          <a:p>
            <a:r>
              <a:rPr lang="fi-FI" sz="1600" dirty="0"/>
              <a:t>Aloittavat tai laajentavat mikro- ja pienet yritykset</a:t>
            </a:r>
          </a:p>
          <a:p>
            <a:pPr lvl="1"/>
            <a:r>
              <a:rPr lang="fi-FI" sz="1600" dirty="0"/>
              <a:t>Maataloustuotteiden jalostuksessa myös keskisuuret yritykset</a:t>
            </a:r>
          </a:p>
          <a:p>
            <a:pPr lvl="1"/>
            <a:r>
              <a:rPr lang="fi-FI" sz="1600" dirty="0">
                <a:effectLst/>
              </a:rPr>
              <a:t>Myös maatilan yhteydessä harjoitettava muu yritystoiminta</a:t>
            </a:r>
          </a:p>
          <a:p>
            <a:pPr marL="285750" lvl="1" indent="-285750"/>
            <a:r>
              <a:rPr lang="fi-FI" sz="1600" dirty="0">
                <a:effectLst/>
              </a:rPr>
              <a:t>Yritykselle, joilla on kasvu- ja kehityspotentiaalia tuottaa tuotteita ja palveluita, joille on kysyntää, ja jolla </a:t>
            </a:r>
            <a:r>
              <a:rPr lang="fi-FI" sz="1600" dirty="0">
                <a:latin typeface="Tahoma" panose="020B0604030504040204" pitchFamily="34" charset="0"/>
                <a:ea typeface="Tahoma" panose="020B0604030504040204" pitchFamily="34" charset="0"/>
                <a:cs typeface="Tahoma" panose="020B0604030504040204" pitchFamily="34" charset="0"/>
              </a:rPr>
              <a:t>on edellytykset kannattavaan toimintaan</a:t>
            </a:r>
          </a:p>
          <a:p>
            <a:pPr marL="742950" lvl="2" indent="-285750"/>
            <a:r>
              <a:rPr lang="fi-FI" dirty="0">
                <a:latin typeface="Tahoma" panose="020B0604030504040204" pitchFamily="34" charset="0"/>
                <a:ea typeface="Tahoma" panose="020B0604030504040204" pitchFamily="34" charset="0"/>
                <a:cs typeface="Tahoma" panose="020B0604030504040204" pitchFamily="34" charset="0"/>
              </a:rPr>
              <a:t>Tuen avulla syntyy uusia yrityksiä, työpaikkoja, tuotannon tai tehokkuuden kasvua</a:t>
            </a:r>
          </a:p>
          <a:p>
            <a:pPr marL="742950" lvl="2" indent="-285750"/>
            <a:r>
              <a:rPr lang="fi-FI" dirty="0"/>
              <a:t>Uusia markkinoita, toiminnalla on uutuusarvoa tai alueellista merkitystä</a:t>
            </a:r>
            <a:endParaRPr lang="fi-FI" dirty="0">
              <a:latin typeface="Tahoma" panose="020B0604030504040204" pitchFamily="34" charset="0"/>
              <a:ea typeface="Tahoma" panose="020B0604030504040204" pitchFamily="34" charset="0"/>
              <a:cs typeface="Tahoma" panose="020B0604030504040204" pitchFamily="34" charset="0"/>
            </a:endParaRPr>
          </a:p>
          <a:p>
            <a:pPr marL="285750" lvl="1" indent="-285750"/>
            <a:r>
              <a:rPr lang="fi-FI" sz="1600" dirty="0">
                <a:latin typeface="Tahoma" panose="020B0604030504040204" pitchFamily="34" charset="0"/>
                <a:ea typeface="Tahoma" panose="020B0604030504040204" pitchFamily="34" charset="0"/>
                <a:cs typeface="Tahoma" panose="020B0604030504040204" pitchFamily="34" charset="0"/>
              </a:rPr>
              <a:t>Tuki on tarpeellinen ja tarkoituksenmukaisessa suhteessa suunnitellun toiminnan laajuuteen</a:t>
            </a:r>
          </a:p>
          <a:p>
            <a:pPr marL="285750" lvl="1" indent="-285750"/>
            <a:r>
              <a:rPr lang="fi-FI" sz="1600" dirty="0">
                <a:latin typeface="Tahoma" panose="020B0604030504040204" pitchFamily="34" charset="0"/>
                <a:ea typeface="Tahoma" panose="020B0604030504040204" pitchFamily="34" charset="0"/>
                <a:cs typeface="Tahoma" panose="020B0604030504040204" pitchFamily="34" charset="0"/>
              </a:rPr>
              <a:t>Tuki ei vääristä kilpailua</a:t>
            </a:r>
          </a:p>
          <a:p>
            <a:pPr marL="742950" lvl="2" indent="-285750"/>
            <a:r>
              <a:rPr lang="fi-FI" dirty="0"/>
              <a:t>ELY: yritys ei toimi ainoastaan paikallisilla markkinoilla </a:t>
            </a:r>
          </a:p>
          <a:p>
            <a:pPr marL="742950" lvl="2" indent="-285750"/>
            <a:r>
              <a:rPr lang="fi-FI" dirty="0"/>
              <a:t>Leader: voi tukea paikallisilla markkinoilla toimivia yrityksiä vain, jos yritys tuotteillaan tai palveluillaan </a:t>
            </a:r>
            <a:r>
              <a:rPr lang="fi-FI" b="1" dirty="0"/>
              <a:t>korvaa</a:t>
            </a:r>
            <a:r>
              <a:rPr lang="fi-FI" dirty="0"/>
              <a:t> alueen ulkopuolelta tuotettavia palveluita</a:t>
            </a:r>
          </a:p>
          <a:p>
            <a:pPr marL="285750" lvl="1" indent="-285750"/>
            <a:r>
              <a:rPr lang="fi-FI" sz="1600" dirty="0">
                <a:effectLst/>
              </a:rPr>
              <a:t>Yrityksen talous ja luottotiedot kunnossa, ei maksuhäiriöitä </a:t>
            </a:r>
            <a:endParaRPr lang="fi-FI" sz="1600" dirty="0"/>
          </a:p>
          <a:p>
            <a:pPr marL="742950" lvl="2" indent="-285750"/>
            <a:r>
              <a:rPr lang="fi-FI" dirty="0">
                <a:effectLst/>
              </a:rPr>
              <a:t>Yrityksellä tai yrittäjällä tai yhteisömuotoisten yritysten hallitusjäsenillä</a:t>
            </a:r>
          </a:p>
          <a:p>
            <a:pPr marL="285750" lvl="1" indent="-285750"/>
            <a:r>
              <a:rPr lang="fi-FI" sz="1600" dirty="0"/>
              <a:t>Hankkeen kokonaisrahoitus oltava selvillä, koska tuki maksetaan aina jälkikäteen </a:t>
            </a:r>
          </a:p>
          <a:p>
            <a:pPr marL="742950" lvl="2" indent="-285750"/>
            <a:r>
              <a:rPr lang="fi-FI" sz="1400" dirty="0"/>
              <a:t>tarvittaessa luottolupaus hakemuksen liitteeksi</a:t>
            </a:r>
            <a:endParaRPr lang="fi-FI" sz="1800" dirty="0">
              <a:latin typeface="Tahoma" panose="020B0604030504040204" pitchFamily="34" charset="0"/>
              <a:ea typeface="Tahoma" panose="020B0604030504040204" pitchFamily="34" charset="0"/>
              <a:cs typeface="Tahoma" panose="020B0604030504040204" pitchFamily="34" charset="0"/>
            </a:endParaRPr>
          </a:p>
        </p:txBody>
      </p:sp>
      <p:sp>
        <p:nvSpPr>
          <p:cNvPr id="3" name="Otsikko 2">
            <a:extLst>
              <a:ext uri="{FF2B5EF4-FFF2-40B4-BE49-F238E27FC236}">
                <a16:creationId xmlns:a16="http://schemas.microsoft.com/office/drawing/2014/main" id="{8237872C-81EC-5DDF-FC4E-F818B068DDDB}"/>
              </a:ext>
            </a:extLst>
          </p:cNvPr>
          <p:cNvSpPr>
            <a:spLocks noGrp="1"/>
          </p:cNvSpPr>
          <p:nvPr>
            <p:ph type="title"/>
          </p:nvPr>
        </p:nvSpPr>
        <p:spPr>
          <a:xfrm>
            <a:off x="838200" y="111984"/>
            <a:ext cx="8314508" cy="1052788"/>
          </a:xfrm>
        </p:spPr>
        <p:txBody>
          <a:bodyPr/>
          <a:lstStyle/>
          <a:p>
            <a:r>
              <a:rPr lang="fi-FI" dirty="0"/>
              <a:t>Yritystukien yleisiä edellytyksiä</a:t>
            </a:r>
          </a:p>
        </p:txBody>
      </p:sp>
    </p:spTree>
    <p:extLst>
      <p:ext uri="{BB962C8B-B14F-4D97-AF65-F5344CB8AC3E}">
        <p14:creationId xmlns:p14="http://schemas.microsoft.com/office/powerpoint/2010/main" val="244159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D549A0C-D039-91C6-45E9-7C82A7F445CB}"/>
              </a:ext>
            </a:extLst>
          </p:cNvPr>
          <p:cNvSpPr>
            <a:spLocks noGrp="1"/>
          </p:cNvSpPr>
          <p:nvPr>
            <p:ph type="body" sz="quarter" idx="22"/>
          </p:nvPr>
        </p:nvSpPr>
        <p:spPr>
          <a:xfrm>
            <a:off x="827990" y="1489434"/>
            <a:ext cx="9398525" cy="4769963"/>
          </a:xfrm>
        </p:spPr>
        <p:txBody>
          <a:bodyPr>
            <a:normAutofit lnSpcReduction="10000"/>
          </a:bodyPr>
          <a:lstStyle/>
          <a:p>
            <a:pPr marL="179388" lvl="1" indent="-179388"/>
            <a:r>
              <a:rPr lang="fi-FI" sz="2000" dirty="0"/>
              <a:t>Yritystuilla edistetään myös kokonaiskestävyyttä = kestävän kehityksen periaatteiden toteutumista: </a:t>
            </a:r>
          </a:p>
          <a:p>
            <a:pPr marL="636588" lvl="2" indent="-179388"/>
            <a:r>
              <a:rPr lang="fi-FI" sz="1800" dirty="0"/>
              <a:t>Uusituvan energian tuotanto, energia- ja materiaalitehokkuus</a:t>
            </a:r>
          </a:p>
          <a:p>
            <a:pPr marL="636588" lvl="2" indent="-179388"/>
            <a:r>
              <a:rPr lang="fi-FI" sz="1800" dirty="0"/>
              <a:t>Toimitilojen energian säästö tai siirtyminen uusiutuviin energiaratkaisuihin </a:t>
            </a:r>
          </a:p>
          <a:p>
            <a:pPr marL="636588" lvl="2" indent="-179388"/>
            <a:r>
              <a:rPr lang="fi-FI" sz="1800" dirty="0"/>
              <a:t>Päästöjä vähentävät innovaatiot, uudet teknologiset sovellukset, digitaaliset palvelut </a:t>
            </a:r>
          </a:p>
          <a:p>
            <a:pPr marL="636588" lvl="2" indent="-179388"/>
            <a:r>
              <a:rPr lang="fi-FI" sz="1800" dirty="0"/>
              <a:t>Uudet energiatehokkaammat koneet tai laitteet</a:t>
            </a:r>
          </a:p>
          <a:p>
            <a:pPr marL="636588" lvl="2" indent="-179388"/>
            <a:r>
              <a:rPr lang="fi-FI" sz="1800" dirty="0"/>
              <a:t>Lähiruoka ja lyhyet tuotantoketjut </a:t>
            </a:r>
          </a:p>
          <a:p>
            <a:pPr marL="636588" lvl="2" indent="-179388"/>
            <a:r>
              <a:rPr lang="fi-FI" sz="1800" dirty="0"/>
              <a:t>Veden tehokkaampi käyttö</a:t>
            </a:r>
          </a:p>
          <a:p>
            <a:pPr marL="636588" lvl="2" indent="-179388"/>
            <a:r>
              <a:rPr lang="fi-FI" sz="1800" dirty="0"/>
              <a:t>Olemassa olevien rakennusten hyödyntäminen, käytetyt koneet tai laitteet (</a:t>
            </a:r>
            <a:r>
              <a:rPr lang="fi-FI" sz="1800" dirty="0" err="1"/>
              <a:t>huom</a:t>
            </a:r>
            <a:r>
              <a:rPr lang="fi-FI" sz="1800" dirty="0"/>
              <a:t>! hyväksytään tukipäätöksellä erikseen)</a:t>
            </a:r>
          </a:p>
          <a:p>
            <a:pPr marL="636588" lvl="2" indent="-179388"/>
            <a:r>
              <a:rPr lang="fi-FI" sz="1800" dirty="0"/>
              <a:t>Vähähiiliset tai hiilineutraalit ratkaisut esim puurakentaminen</a:t>
            </a:r>
          </a:p>
          <a:p>
            <a:pPr marL="636588" lvl="2" indent="-179388"/>
            <a:r>
              <a:rPr lang="fi-FI" sz="1800" dirty="0"/>
              <a:t>Ympäristövaikutuksia neutralisoivat tai lieventävät ratkaisut</a:t>
            </a:r>
          </a:p>
          <a:p>
            <a:pPr marL="636588" lvl="2" indent="-179388"/>
            <a:r>
              <a:rPr lang="fi-FI" sz="1800" dirty="0"/>
              <a:t>Tuotantomenetelmien muuttaminen kokonaiskestävämpään suuntaan</a:t>
            </a:r>
          </a:p>
          <a:p>
            <a:pPr marL="636588" lvl="2" indent="-179388"/>
            <a:r>
              <a:rPr lang="fi-FI" sz="1800" dirty="0"/>
              <a:t>Ekologisesti kestävät ja ympäristöystävälliset tuotteet tai palvelut</a:t>
            </a:r>
          </a:p>
          <a:p>
            <a:pPr marL="636588" lvl="2" indent="-179388"/>
            <a:r>
              <a:rPr lang="fi-FI" sz="1800" dirty="0"/>
              <a:t>Ympäristömerkinnät, sertifikaatit</a:t>
            </a:r>
          </a:p>
          <a:p>
            <a:pPr marL="636588" lvl="2" indent="-179388"/>
            <a:r>
              <a:rPr lang="fi-FI" sz="1800" dirty="0"/>
              <a:t>Vastuullisuuden edistäminen</a:t>
            </a:r>
          </a:p>
          <a:p>
            <a:endParaRPr lang="fi-FI" dirty="0"/>
          </a:p>
        </p:txBody>
      </p:sp>
      <p:sp>
        <p:nvSpPr>
          <p:cNvPr id="3" name="Otsikko 2">
            <a:extLst>
              <a:ext uri="{FF2B5EF4-FFF2-40B4-BE49-F238E27FC236}">
                <a16:creationId xmlns:a16="http://schemas.microsoft.com/office/drawing/2014/main" id="{107C8FF4-656F-1D0B-0A5E-06E924379FFD}"/>
              </a:ext>
            </a:extLst>
          </p:cNvPr>
          <p:cNvSpPr>
            <a:spLocks noGrp="1"/>
          </p:cNvSpPr>
          <p:nvPr>
            <p:ph type="title"/>
          </p:nvPr>
        </p:nvSpPr>
        <p:spPr>
          <a:xfrm>
            <a:off x="827990" y="528216"/>
            <a:ext cx="8314508" cy="785813"/>
          </a:xfrm>
        </p:spPr>
        <p:txBody>
          <a:bodyPr>
            <a:normAutofit fontScale="90000"/>
          </a:bodyPr>
          <a:lstStyle/>
          <a:p>
            <a:r>
              <a:rPr lang="fi-FI" dirty="0"/>
              <a:t>Kestävän kehityksen ja vihreän siirtymän edistäminen – mitä se olisi käytännössä?</a:t>
            </a:r>
          </a:p>
        </p:txBody>
      </p:sp>
    </p:spTree>
    <p:extLst>
      <p:ext uri="{BB962C8B-B14F-4D97-AF65-F5344CB8AC3E}">
        <p14:creationId xmlns:p14="http://schemas.microsoft.com/office/powerpoint/2010/main" val="271686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602D35A-D96F-8387-9862-4CD06F953F82}"/>
              </a:ext>
            </a:extLst>
          </p:cNvPr>
          <p:cNvSpPr>
            <a:spLocks noGrp="1"/>
          </p:cNvSpPr>
          <p:nvPr>
            <p:ph type="body" sz="quarter" idx="22"/>
          </p:nvPr>
        </p:nvSpPr>
        <p:spPr>
          <a:xfrm>
            <a:off x="167186" y="2021163"/>
            <a:ext cx="4095076" cy="3661569"/>
          </a:xfrm>
        </p:spPr>
        <p:txBody>
          <a:bodyPr vert="horz" lIns="91440" tIns="45720" rIns="91440" bIns="45720" rtlCol="0" anchor="t">
            <a:normAutofit lnSpcReduction="10000"/>
          </a:bodyPr>
          <a:lstStyle/>
          <a:p>
            <a:pPr marL="0" indent="0">
              <a:buNone/>
            </a:pPr>
            <a:r>
              <a:rPr lang="fi-FI" b="1" dirty="0">
                <a:latin typeface="Tahoma"/>
                <a:ea typeface="Tahoma"/>
                <a:cs typeface="Tahoma"/>
              </a:rPr>
              <a:t>Kehittämisavustus</a:t>
            </a:r>
            <a:endParaRPr lang="fi-FI" b="1" dirty="0"/>
          </a:p>
          <a:p>
            <a:r>
              <a:rPr lang="fi-FI" dirty="0">
                <a:latin typeface="Tahoma"/>
                <a:ea typeface="Tahoma"/>
                <a:cs typeface="Tahoma"/>
              </a:rPr>
              <a:t>Maa- ja metsätalouden ulkopuoliseen toimintaan</a:t>
            </a:r>
          </a:p>
          <a:p>
            <a:pPr>
              <a:buFont typeface="Arial"/>
              <a:buChar char="•"/>
            </a:pPr>
            <a:r>
              <a:rPr lang="fi-FI" dirty="0">
                <a:latin typeface="Tahoma"/>
                <a:ea typeface="Tahoma"/>
                <a:cs typeface="Tahoma"/>
              </a:rPr>
              <a:t>Ulkopuolisen asiantuntemuksen hankintaan</a:t>
            </a:r>
          </a:p>
          <a:p>
            <a:pPr>
              <a:buFont typeface="Arial"/>
              <a:buChar char="•"/>
            </a:pPr>
            <a:r>
              <a:rPr lang="fi-FI" dirty="0">
                <a:latin typeface="Tahoma"/>
                <a:ea typeface="Tahoma"/>
                <a:cs typeface="Tahoma"/>
              </a:rPr>
              <a:t>Aloittavalle tai toimivalle yritykselle</a:t>
            </a:r>
          </a:p>
          <a:p>
            <a:pPr>
              <a:buFont typeface="Arial"/>
              <a:buChar char="•"/>
            </a:pPr>
            <a:r>
              <a:rPr lang="fi-FI" dirty="0">
                <a:latin typeface="Tahoma"/>
                <a:ea typeface="Tahoma"/>
                <a:cs typeface="Tahoma"/>
              </a:rPr>
              <a:t>Tuki 50 %, enintään 100 000 €</a:t>
            </a:r>
          </a:p>
          <a:p>
            <a:pPr>
              <a:buFont typeface="Arial"/>
              <a:buChar char="•"/>
            </a:pPr>
            <a:r>
              <a:rPr lang="fi-FI" dirty="0">
                <a:latin typeface="Tahoma"/>
                <a:ea typeface="Tahoma"/>
                <a:cs typeface="Tahoma"/>
              </a:rPr>
              <a:t>Myös investointien toteutettavuustutkimuksiin </a:t>
            </a:r>
            <a:br>
              <a:rPr lang="fi-FI" dirty="0">
                <a:latin typeface="Tahoma"/>
                <a:ea typeface="Tahoma"/>
                <a:cs typeface="Tahoma"/>
              </a:rPr>
            </a:br>
            <a:r>
              <a:rPr lang="fi-FI" dirty="0">
                <a:latin typeface="Tahoma"/>
                <a:ea typeface="Tahoma"/>
                <a:cs typeface="Tahoma"/>
              </a:rPr>
              <a:t>(tuki 50 %, enintään 50 000 €)</a:t>
            </a:r>
          </a:p>
          <a:p>
            <a:pPr marL="0" indent="0">
              <a:buNone/>
            </a:pPr>
            <a:endParaRPr lang="fi-FI" dirty="0"/>
          </a:p>
        </p:txBody>
      </p:sp>
      <p:sp>
        <p:nvSpPr>
          <p:cNvPr id="3" name="Otsikko 2">
            <a:extLst>
              <a:ext uri="{FF2B5EF4-FFF2-40B4-BE49-F238E27FC236}">
                <a16:creationId xmlns:a16="http://schemas.microsoft.com/office/drawing/2014/main" id="{3005E005-41E3-FF45-7C07-B23AB491397E}"/>
              </a:ext>
            </a:extLst>
          </p:cNvPr>
          <p:cNvSpPr>
            <a:spLocks noGrp="1"/>
          </p:cNvSpPr>
          <p:nvPr>
            <p:ph type="title"/>
          </p:nvPr>
        </p:nvSpPr>
        <p:spPr>
          <a:xfrm>
            <a:off x="664029" y="612142"/>
            <a:ext cx="11343336" cy="785813"/>
          </a:xfrm>
        </p:spPr>
        <p:txBody>
          <a:bodyPr/>
          <a:lstStyle/>
          <a:p>
            <a:r>
              <a:rPr lang="fi-FI" dirty="0">
                <a:latin typeface="Tahoma"/>
                <a:ea typeface="Tahoma"/>
                <a:cs typeface="Tahoma"/>
              </a:rPr>
              <a:t>ELY-keskus, maaseudun yritystuet</a:t>
            </a:r>
            <a:endParaRPr lang="fi-FI" dirty="0"/>
          </a:p>
        </p:txBody>
      </p:sp>
      <p:sp>
        <p:nvSpPr>
          <p:cNvPr id="5" name="Tekstin paikkamerkki 1">
            <a:extLst>
              <a:ext uri="{FF2B5EF4-FFF2-40B4-BE49-F238E27FC236}">
                <a16:creationId xmlns:a16="http://schemas.microsoft.com/office/drawing/2014/main" id="{EFB27283-1DF1-5039-F4E1-907A9EB82164}"/>
              </a:ext>
            </a:extLst>
          </p:cNvPr>
          <p:cNvSpPr txBox="1">
            <a:spLocks/>
          </p:cNvSpPr>
          <p:nvPr/>
        </p:nvSpPr>
        <p:spPr>
          <a:xfrm>
            <a:off x="4231945" y="2025712"/>
            <a:ext cx="3697795" cy="36615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fi-FI" b="1" dirty="0">
                <a:latin typeface="Tahoma"/>
                <a:ea typeface="Tahoma"/>
                <a:cs typeface="Tahoma"/>
              </a:rPr>
              <a:t>Käynnistämistuki</a:t>
            </a:r>
            <a:endParaRPr lang="fi-FI" b="1" dirty="0"/>
          </a:p>
          <a:p>
            <a:pPr fontAlgn="auto"/>
            <a:r>
              <a:rPr lang="fi-FI" dirty="0">
                <a:latin typeface="Tahoma"/>
                <a:ea typeface="Tahoma"/>
                <a:cs typeface="Tahoma"/>
              </a:rPr>
              <a:t>Maatilalla harjoitettavaan maa- ja metsätalouden </a:t>
            </a:r>
            <a:r>
              <a:rPr lang="fi-FI" b="1" dirty="0">
                <a:latin typeface="Tahoma"/>
                <a:ea typeface="Tahoma"/>
                <a:cs typeface="Tahoma"/>
              </a:rPr>
              <a:t>ulkopuoliseen</a:t>
            </a:r>
            <a:r>
              <a:rPr lang="fi-FI" dirty="0">
                <a:latin typeface="Tahoma"/>
                <a:ea typeface="Tahoma"/>
                <a:cs typeface="Tahoma"/>
              </a:rPr>
              <a:t> yritystoimintaan</a:t>
            </a:r>
          </a:p>
          <a:p>
            <a:r>
              <a:rPr lang="fi-FI" dirty="0">
                <a:latin typeface="Tahoma"/>
                <a:ea typeface="Tahoma"/>
                <a:cs typeface="Tahoma"/>
              </a:rPr>
              <a:t>Tuki 5 000€ tai 10 000 € </a:t>
            </a:r>
            <a:br>
              <a:rPr lang="fi-FI" dirty="0">
                <a:latin typeface="Tahoma"/>
                <a:ea typeface="Tahoma"/>
                <a:cs typeface="Tahoma"/>
              </a:rPr>
            </a:br>
            <a:r>
              <a:rPr lang="fi-FI" dirty="0">
                <a:latin typeface="Tahoma"/>
                <a:ea typeface="Tahoma"/>
                <a:cs typeface="Tahoma"/>
              </a:rPr>
              <a:t>vakioitu kertakorvaus</a:t>
            </a:r>
          </a:p>
          <a:p>
            <a:pPr>
              <a:spcAft>
                <a:spcPts val="0"/>
              </a:spcAft>
            </a:pPr>
            <a:endParaRPr lang="fi-FI" dirty="0"/>
          </a:p>
        </p:txBody>
      </p:sp>
      <p:sp>
        <p:nvSpPr>
          <p:cNvPr id="7" name="Tekstin paikkamerkki 1">
            <a:extLst>
              <a:ext uri="{FF2B5EF4-FFF2-40B4-BE49-F238E27FC236}">
                <a16:creationId xmlns:a16="http://schemas.microsoft.com/office/drawing/2014/main" id="{5E503FB5-F03B-FCC4-FCA5-C2773B5BFB4B}"/>
              </a:ext>
            </a:extLst>
          </p:cNvPr>
          <p:cNvSpPr txBox="1">
            <a:spLocks/>
          </p:cNvSpPr>
          <p:nvPr/>
        </p:nvSpPr>
        <p:spPr>
          <a:xfrm>
            <a:off x="7783287" y="2025712"/>
            <a:ext cx="4241528" cy="405962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fi-FI" sz="2200" b="1" dirty="0">
                <a:latin typeface="Tahoma"/>
                <a:ea typeface="Tahoma"/>
                <a:cs typeface="Tahoma"/>
              </a:rPr>
              <a:t>Investointiavustus</a:t>
            </a:r>
            <a:endParaRPr lang="fi-FI" sz="2200" b="1" dirty="0"/>
          </a:p>
          <a:p>
            <a:pPr>
              <a:buFont typeface="Arial"/>
              <a:buChar char="•"/>
            </a:pPr>
            <a:r>
              <a:rPr lang="fi-FI" dirty="0">
                <a:latin typeface="Tahoma"/>
                <a:ea typeface="Tahoma"/>
                <a:cs typeface="Tahoma"/>
              </a:rPr>
              <a:t>Aineelliset ja aineettomat investoinnit</a:t>
            </a:r>
          </a:p>
          <a:p>
            <a:pPr>
              <a:buFont typeface="Arial"/>
              <a:buChar char="•"/>
            </a:pPr>
            <a:r>
              <a:rPr lang="fi-FI" dirty="0">
                <a:latin typeface="Tahoma"/>
                <a:ea typeface="Tahoma"/>
                <a:cs typeface="Tahoma"/>
              </a:rPr>
              <a:t>Uusiutuvan energian ja biopolttoaineiden investoinnit</a:t>
            </a:r>
          </a:p>
          <a:p>
            <a:pPr>
              <a:buFont typeface="Arial"/>
              <a:buChar char="•"/>
            </a:pPr>
            <a:r>
              <a:rPr lang="fi-FI" dirty="0">
                <a:latin typeface="Tahoma"/>
                <a:ea typeface="Tahoma"/>
                <a:cs typeface="Tahoma"/>
              </a:rPr>
              <a:t>Maatalous- ja luonnontuotteiden jalostuksen ja kaupan pitäminen</a:t>
            </a:r>
          </a:p>
          <a:p>
            <a:pPr>
              <a:buFont typeface="Arial"/>
              <a:buChar char="•"/>
            </a:pPr>
            <a:r>
              <a:rPr lang="fi-FI" dirty="0">
                <a:latin typeface="Tahoma"/>
                <a:ea typeface="Tahoma"/>
                <a:cs typeface="Tahoma"/>
              </a:rPr>
              <a:t>Mikro- ja pienyritysten sekä </a:t>
            </a:r>
            <a:br>
              <a:rPr lang="fi-FI" dirty="0">
                <a:latin typeface="Tahoma"/>
                <a:ea typeface="Tahoma"/>
                <a:cs typeface="Tahoma"/>
              </a:rPr>
            </a:br>
            <a:r>
              <a:rPr lang="fi-FI" dirty="0">
                <a:latin typeface="Tahoma"/>
                <a:ea typeface="Tahoma"/>
                <a:cs typeface="Tahoma"/>
              </a:rPr>
              <a:t>maatilakytkentäisen yritystoiminnan investoinnit</a:t>
            </a:r>
          </a:p>
          <a:p>
            <a:pPr>
              <a:buFont typeface="Arial"/>
              <a:buChar char="•"/>
            </a:pPr>
            <a:r>
              <a:rPr lang="fi-FI" dirty="0">
                <a:effectLst/>
                <a:latin typeface="Arial" panose="020B0604020202020204" pitchFamily="34" charset="0"/>
              </a:rPr>
              <a:t>Kustannukset 10 000–1,5 M€ </a:t>
            </a:r>
            <a:br>
              <a:rPr lang="fi-FI" dirty="0">
                <a:effectLst/>
                <a:latin typeface="Arial" panose="020B0604020202020204" pitchFamily="34" charset="0"/>
              </a:rPr>
            </a:br>
            <a:r>
              <a:rPr lang="fi-FI" dirty="0">
                <a:latin typeface="Tahoma"/>
                <a:ea typeface="Tahoma"/>
                <a:cs typeface="Tahoma"/>
              </a:rPr>
              <a:t>Tukitaso maaseututyypin &amp; toimialan mukaan 20-40 %</a:t>
            </a:r>
          </a:p>
          <a:p>
            <a:pPr marL="0" indent="0">
              <a:spcAft>
                <a:spcPts val="0"/>
              </a:spcAft>
              <a:buNone/>
            </a:pPr>
            <a:endParaRPr lang="fi-FI" dirty="0"/>
          </a:p>
        </p:txBody>
      </p:sp>
    </p:spTree>
    <p:extLst>
      <p:ext uri="{BB962C8B-B14F-4D97-AF65-F5344CB8AC3E}">
        <p14:creationId xmlns:p14="http://schemas.microsoft.com/office/powerpoint/2010/main" val="311844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23E4EF3-3C70-873F-E010-EBB5BEC63CEB}"/>
              </a:ext>
            </a:extLst>
          </p:cNvPr>
          <p:cNvSpPr>
            <a:spLocks noGrp="1"/>
          </p:cNvSpPr>
          <p:nvPr>
            <p:ph type="body" sz="quarter" idx="22"/>
          </p:nvPr>
        </p:nvSpPr>
        <p:spPr>
          <a:xfrm>
            <a:off x="239486" y="1883228"/>
            <a:ext cx="3842659" cy="3820885"/>
          </a:xfrm>
        </p:spPr>
        <p:txBody>
          <a:bodyPr>
            <a:normAutofit/>
          </a:bodyPr>
          <a:lstStyle/>
          <a:p>
            <a:pPr marL="0" indent="0" algn="l">
              <a:buNone/>
            </a:pPr>
            <a:r>
              <a:rPr lang="fi-FI" sz="1800" b="1" i="0" dirty="0">
                <a:solidFill>
                  <a:srgbClr val="1A1F16"/>
                </a:solidFill>
                <a:effectLst/>
              </a:rPr>
              <a:t>Käynnistämisavustus</a:t>
            </a:r>
          </a:p>
          <a:p>
            <a:r>
              <a:rPr lang="fi-FI" sz="1800" b="0" i="0" dirty="0">
                <a:solidFill>
                  <a:srgbClr val="1A1F16"/>
                </a:solidFill>
                <a:effectLst/>
              </a:rPr>
              <a:t>Yrittäjyyskokeilu 2 500 €</a:t>
            </a:r>
          </a:p>
          <a:p>
            <a:pPr algn="l" fontAlgn="base">
              <a:buFont typeface="Arial" panose="020B0604020202020204" pitchFamily="34" charset="0"/>
              <a:buChar char="•"/>
            </a:pPr>
            <a:r>
              <a:rPr lang="fi-FI" sz="1800" b="1" i="0" dirty="0">
                <a:solidFill>
                  <a:srgbClr val="1A1F16"/>
                </a:solidFill>
                <a:effectLst/>
              </a:rPr>
              <a:t>Osa-aikaisen </a:t>
            </a:r>
            <a:r>
              <a:rPr lang="fi-FI" sz="1800" b="0" i="0" dirty="0">
                <a:solidFill>
                  <a:srgbClr val="1A1F16"/>
                </a:solidFill>
                <a:effectLst/>
              </a:rPr>
              <a:t>yritystoiminnan käynnistäminen 5 000 €</a:t>
            </a:r>
          </a:p>
          <a:p>
            <a:pPr algn="l" fontAlgn="base">
              <a:buFont typeface="Arial" panose="020B0604020202020204" pitchFamily="34" charset="0"/>
              <a:buChar char="•"/>
            </a:pPr>
            <a:r>
              <a:rPr lang="fi-FI" sz="1800" b="0" i="0" dirty="0">
                <a:solidFill>
                  <a:srgbClr val="1A1F16"/>
                </a:solidFill>
                <a:effectLst/>
              </a:rPr>
              <a:t>Päätoimisen yritystoiminnan käynnistäminen 7 500 €</a:t>
            </a:r>
          </a:p>
          <a:p>
            <a:pPr algn="l" fontAlgn="base">
              <a:buFont typeface="Arial" panose="020B0604020202020204" pitchFamily="34" charset="0"/>
              <a:buChar char="•"/>
            </a:pPr>
            <a:r>
              <a:rPr lang="fi-FI" sz="1800" b="0" i="0" dirty="0">
                <a:solidFill>
                  <a:srgbClr val="1A1F16"/>
                </a:solidFill>
                <a:effectLst/>
              </a:rPr>
              <a:t>Omistajanvaihdos 2500 €/5000 €</a:t>
            </a:r>
          </a:p>
          <a:p>
            <a:pPr algn="l" fontAlgn="base">
              <a:buFont typeface="Arial" panose="020B0604020202020204" pitchFamily="34" charset="0"/>
              <a:buChar char="•"/>
            </a:pPr>
            <a:r>
              <a:rPr lang="fi-FI" sz="1800" b="0" i="0" dirty="0">
                <a:solidFill>
                  <a:srgbClr val="1A1F16"/>
                </a:solidFill>
                <a:effectLst/>
              </a:rPr>
              <a:t>Maatalouden alkutuotannon kokeilutuki: uuden toiminnan aloittaminen, liikeidean kokeilu </a:t>
            </a:r>
            <a:br>
              <a:rPr lang="fi-FI" sz="1800" b="0" i="0" dirty="0">
                <a:solidFill>
                  <a:srgbClr val="1A1F16"/>
                </a:solidFill>
                <a:effectLst/>
              </a:rPr>
            </a:br>
            <a:r>
              <a:rPr lang="fi-FI" sz="1800" b="0" i="0" dirty="0">
                <a:solidFill>
                  <a:srgbClr val="1A1F16"/>
                </a:solidFill>
                <a:effectLst/>
              </a:rPr>
              <a:t>2 500 €-7 500 €</a:t>
            </a:r>
          </a:p>
          <a:p>
            <a:pPr algn="l" fontAlgn="base">
              <a:buFont typeface="Arial" panose="020B0604020202020204" pitchFamily="34" charset="0"/>
              <a:buChar char="•"/>
            </a:pPr>
            <a:r>
              <a:rPr lang="fi-FI" sz="1800" b="0" i="0" dirty="0">
                <a:solidFill>
                  <a:srgbClr val="1A1F16"/>
                </a:solidFill>
                <a:effectLst/>
              </a:rPr>
              <a:t>Vakioitu kertakorvaus</a:t>
            </a:r>
          </a:p>
          <a:p>
            <a:pPr marL="0" indent="0">
              <a:buNone/>
            </a:pPr>
            <a:endParaRPr lang="fi-FI" dirty="0"/>
          </a:p>
        </p:txBody>
      </p:sp>
      <p:sp>
        <p:nvSpPr>
          <p:cNvPr id="3" name="Otsikko 2">
            <a:extLst>
              <a:ext uri="{FF2B5EF4-FFF2-40B4-BE49-F238E27FC236}">
                <a16:creationId xmlns:a16="http://schemas.microsoft.com/office/drawing/2014/main" id="{4277A9B5-DF50-988D-B3D0-CEB8A6AEEBA4}"/>
              </a:ext>
            </a:extLst>
          </p:cNvPr>
          <p:cNvSpPr>
            <a:spLocks noGrp="1"/>
          </p:cNvSpPr>
          <p:nvPr>
            <p:ph type="title"/>
          </p:nvPr>
        </p:nvSpPr>
        <p:spPr>
          <a:xfrm>
            <a:off x="685800" y="685800"/>
            <a:ext cx="8466908" cy="489468"/>
          </a:xfrm>
        </p:spPr>
        <p:txBody>
          <a:bodyPr>
            <a:normAutofit fontScale="90000"/>
          </a:bodyPr>
          <a:lstStyle/>
          <a:p>
            <a:r>
              <a:rPr lang="fi-FI" dirty="0"/>
              <a:t>Leaderin tukimuodot</a:t>
            </a:r>
          </a:p>
        </p:txBody>
      </p:sp>
      <p:sp>
        <p:nvSpPr>
          <p:cNvPr id="4" name="Tekstin paikkamerkki 1">
            <a:extLst>
              <a:ext uri="{FF2B5EF4-FFF2-40B4-BE49-F238E27FC236}">
                <a16:creationId xmlns:a16="http://schemas.microsoft.com/office/drawing/2014/main" id="{24661B1A-C8E2-630D-C9DF-85F1433B8EC6}"/>
              </a:ext>
            </a:extLst>
          </p:cNvPr>
          <p:cNvSpPr txBox="1">
            <a:spLocks/>
          </p:cNvSpPr>
          <p:nvPr/>
        </p:nvSpPr>
        <p:spPr>
          <a:xfrm>
            <a:off x="4103916" y="2002971"/>
            <a:ext cx="4005941" cy="3385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fi-FI" sz="1800" b="1" dirty="0">
                <a:solidFill>
                  <a:srgbClr val="1A1F16"/>
                </a:solidFill>
              </a:rPr>
              <a:t>Kehittäminen</a:t>
            </a:r>
          </a:p>
          <a:p>
            <a:pPr algn="l" fontAlgn="base">
              <a:buFont typeface="Arial" panose="020B0604020202020204" pitchFamily="34" charset="0"/>
              <a:buChar char="•"/>
            </a:pPr>
            <a:r>
              <a:rPr lang="fi-FI" sz="1800" b="0" i="0" dirty="0">
                <a:solidFill>
                  <a:srgbClr val="1A1F16"/>
                </a:solidFill>
                <a:effectLst/>
              </a:rPr>
              <a:t>Suunnitteluvaihe 1 000 €</a:t>
            </a:r>
          </a:p>
          <a:p>
            <a:pPr algn="l" fontAlgn="base">
              <a:buFont typeface="Arial" panose="020B0604020202020204" pitchFamily="34" charset="0"/>
              <a:buChar char="•"/>
            </a:pPr>
            <a:r>
              <a:rPr lang="fi-FI" sz="1800" b="0" i="0" dirty="0">
                <a:solidFill>
                  <a:srgbClr val="1A1F16"/>
                </a:solidFill>
                <a:effectLst/>
              </a:rPr>
              <a:t>Kehittämisen valmistelun tuki </a:t>
            </a:r>
            <a:br>
              <a:rPr lang="fi-FI" sz="1800" b="0" i="0" dirty="0">
                <a:solidFill>
                  <a:srgbClr val="1A1F16"/>
                </a:solidFill>
                <a:effectLst/>
              </a:rPr>
            </a:br>
            <a:r>
              <a:rPr lang="fi-FI" sz="1800" b="0" i="0" dirty="0">
                <a:solidFill>
                  <a:srgbClr val="1A1F16"/>
                </a:solidFill>
                <a:effectLst/>
              </a:rPr>
              <a:t>2 000 € </a:t>
            </a:r>
          </a:p>
          <a:p>
            <a:pPr algn="l" fontAlgn="base">
              <a:buFont typeface="Arial" panose="020B0604020202020204" pitchFamily="34" charset="0"/>
              <a:buChar char="•"/>
            </a:pPr>
            <a:r>
              <a:rPr lang="fi-FI" sz="1800" b="0" i="0" dirty="0">
                <a:solidFill>
                  <a:srgbClr val="1A1F16"/>
                </a:solidFill>
                <a:effectLst/>
              </a:rPr>
              <a:t>Vakiintuneen yrityksen kehittämistuki 3 000 € (enintään kolmesti per hakija)</a:t>
            </a:r>
          </a:p>
          <a:p>
            <a:pPr algn="l" fontAlgn="base">
              <a:buFont typeface="Arial" panose="020B0604020202020204" pitchFamily="34" charset="0"/>
              <a:buChar char="•"/>
            </a:pPr>
            <a:r>
              <a:rPr lang="fi-FI" sz="1800" b="0" i="0" dirty="0">
                <a:solidFill>
                  <a:srgbClr val="1A1F16"/>
                </a:solidFill>
                <a:effectLst/>
              </a:rPr>
              <a:t>Neuvonta-, ohjaus- ja asiantuntija-palvelut</a:t>
            </a:r>
          </a:p>
          <a:p>
            <a:pPr algn="l" fontAlgn="base">
              <a:buFont typeface="Arial" panose="020B0604020202020204" pitchFamily="34" charset="0"/>
              <a:buChar char="•"/>
            </a:pPr>
            <a:r>
              <a:rPr lang="fi-FI" sz="1800" dirty="0">
                <a:solidFill>
                  <a:srgbClr val="1A1F16"/>
                </a:solidFill>
              </a:rPr>
              <a:t>Vakioitu kertakorvaus</a:t>
            </a:r>
            <a:endParaRPr lang="fi-FI" dirty="0"/>
          </a:p>
        </p:txBody>
      </p:sp>
      <p:sp>
        <p:nvSpPr>
          <p:cNvPr id="5" name="Tekstin paikkamerkki 1">
            <a:extLst>
              <a:ext uri="{FF2B5EF4-FFF2-40B4-BE49-F238E27FC236}">
                <a16:creationId xmlns:a16="http://schemas.microsoft.com/office/drawing/2014/main" id="{83E6875F-1D7F-FC0F-C76D-60636390FCE2}"/>
              </a:ext>
            </a:extLst>
          </p:cNvPr>
          <p:cNvSpPr txBox="1">
            <a:spLocks/>
          </p:cNvSpPr>
          <p:nvPr/>
        </p:nvSpPr>
        <p:spPr>
          <a:xfrm>
            <a:off x="8218714" y="2002971"/>
            <a:ext cx="3842659" cy="34725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fi-FI" sz="1800" b="1" dirty="0">
                <a:solidFill>
                  <a:srgbClr val="1A1F16"/>
                </a:solidFill>
              </a:rPr>
              <a:t>Investoinnit</a:t>
            </a:r>
          </a:p>
          <a:p>
            <a:pPr fontAlgn="base">
              <a:spcAft>
                <a:spcPts val="0"/>
              </a:spcAft>
            </a:pPr>
            <a:r>
              <a:rPr lang="fi-FI" sz="1800" dirty="0">
                <a:solidFill>
                  <a:srgbClr val="1A1F16"/>
                </a:solidFill>
              </a:rPr>
              <a:t>Enintään 5 henkilötyövuotta työllistäville yrityksille</a:t>
            </a:r>
          </a:p>
          <a:p>
            <a:pPr fontAlgn="base">
              <a:spcAft>
                <a:spcPts val="0"/>
              </a:spcAft>
            </a:pPr>
            <a:r>
              <a:rPr lang="fi-FI" sz="1800" dirty="0">
                <a:solidFill>
                  <a:srgbClr val="1A1F16"/>
                </a:solidFill>
              </a:rPr>
              <a:t>Hakijoina päätoimiset ja </a:t>
            </a:r>
            <a:r>
              <a:rPr lang="fi-FI" sz="1800" b="1" dirty="0">
                <a:solidFill>
                  <a:srgbClr val="1A1F16"/>
                </a:solidFill>
              </a:rPr>
              <a:t>osa-aikaiset yritykset</a:t>
            </a:r>
            <a:r>
              <a:rPr lang="fi-FI" sz="1800" dirty="0">
                <a:solidFill>
                  <a:srgbClr val="1A1F16"/>
                </a:solidFill>
              </a:rPr>
              <a:t>, monialaiset maatilat, yhteisyritykset, osuuskunnat</a:t>
            </a:r>
          </a:p>
          <a:p>
            <a:pPr fontAlgn="base">
              <a:spcAft>
                <a:spcPts val="0"/>
              </a:spcAft>
            </a:pPr>
            <a:r>
              <a:rPr lang="fi-FI" sz="1800" dirty="0">
                <a:solidFill>
                  <a:srgbClr val="1A1F16"/>
                </a:solidFill>
              </a:rPr>
              <a:t>Aineelliset ja aineettomat investoinnit</a:t>
            </a:r>
          </a:p>
          <a:p>
            <a:pPr fontAlgn="base">
              <a:spcAft>
                <a:spcPts val="0"/>
              </a:spcAft>
            </a:pPr>
            <a:r>
              <a:rPr lang="fi-FI" sz="1800" dirty="0">
                <a:solidFill>
                  <a:srgbClr val="1A1F16"/>
                </a:solidFill>
              </a:rPr>
              <a:t>Kustannusarvio 5 000-100 000 €</a:t>
            </a:r>
          </a:p>
          <a:p>
            <a:pPr fontAlgn="base">
              <a:spcAft>
                <a:spcPts val="0"/>
              </a:spcAft>
            </a:pPr>
            <a:r>
              <a:rPr lang="fi-FI" sz="1800" dirty="0">
                <a:solidFill>
                  <a:srgbClr val="1A1F16"/>
                </a:solidFill>
              </a:rPr>
              <a:t>Tukitaso maaseututyypin mukaan</a:t>
            </a:r>
            <a:br>
              <a:rPr lang="fi-FI" sz="1800" dirty="0">
                <a:solidFill>
                  <a:srgbClr val="1A1F16"/>
                </a:solidFill>
              </a:rPr>
            </a:br>
            <a:r>
              <a:rPr lang="fi-FI" sz="1800" dirty="0">
                <a:solidFill>
                  <a:srgbClr val="1A1F16"/>
                </a:solidFill>
              </a:rPr>
              <a:t>30-40%</a:t>
            </a:r>
          </a:p>
          <a:p>
            <a:pPr marL="0" indent="0" fontAlgn="base">
              <a:spcAft>
                <a:spcPts val="0"/>
              </a:spcAft>
              <a:buFont typeface="Arial" panose="020B0604020202020204" pitchFamily="34" charset="0"/>
              <a:buNone/>
            </a:pPr>
            <a:endParaRPr lang="fi-FI" sz="1800" dirty="0">
              <a:solidFill>
                <a:srgbClr val="1A1F16"/>
              </a:solidFill>
            </a:endParaRPr>
          </a:p>
          <a:p>
            <a:pPr fontAlgn="auto">
              <a:spcAft>
                <a:spcPts val="0"/>
              </a:spcAft>
            </a:pPr>
            <a:endParaRPr lang="fi-FI" dirty="0"/>
          </a:p>
        </p:txBody>
      </p:sp>
    </p:spTree>
    <p:extLst>
      <p:ext uri="{BB962C8B-B14F-4D97-AF65-F5344CB8AC3E}">
        <p14:creationId xmlns:p14="http://schemas.microsoft.com/office/powerpoint/2010/main" val="276446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3B8F252-8D9B-2537-800C-35560680D334}"/>
              </a:ext>
            </a:extLst>
          </p:cNvPr>
          <p:cNvSpPr>
            <a:spLocks noGrp="1"/>
          </p:cNvSpPr>
          <p:nvPr>
            <p:ph type="body" sz="quarter" idx="22"/>
          </p:nvPr>
        </p:nvSpPr>
        <p:spPr>
          <a:xfrm>
            <a:off x="794657" y="1045030"/>
            <a:ext cx="8925415" cy="5030232"/>
          </a:xfrm>
        </p:spPr>
        <p:txBody>
          <a:bodyPr>
            <a:normAutofit fontScale="92500" lnSpcReduction="20000"/>
          </a:bodyPr>
          <a:lstStyle/>
          <a:p>
            <a:pPr marL="0" indent="0">
              <a:buNone/>
            </a:pPr>
            <a:r>
              <a:rPr lang="fi-FI" dirty="0"/>
              <a:t>K</a:t>
            </a:r>
            <a:r>
              <a:rPr lang="fi-FI" dirty="0">
                <a:effectLst/>
              </a:rPr>
              <a:t>ehittämisavustus yritystoiminnan kehittämiseen</a:t>
            </a:r>
          </a:p>
          <a:p>
            <a:r>
              <a:rPr lang="fi-FI" dirty="0"/>
              <a:t>Kehittämisellä tarkoitetaan tuotteiden, palveluiden, tuotantomenetelmien, markkinoinnin, teknologioiden ja digitaalisten ratkaisujen kehittämistä sekä muuta yritystoiminnan uudistumista edistävää kehittämistoimea</a:t>
            </a:r>
          </a:p>
          <a:p>
            <a:pPr lvl="1"/>
            <a:r>
              <a:rPr lang="fi-FI" dirty="0"/>
              <a:t>Kehittämisen tulee olla selkeästi erotettavissa yrityksen perustoiminnasta</a:t>
            </a:r>
          </a:p>
          <a:p>
            <a:pPr lvl="1"/>
            <a:r>
              <a:rPr lang="fi-FI" dirty="0"/>
              <a:t>Tukikelpoisia kustannuksia: </a:t>
            </a:r>
          </a:p>
          <a:p>
            <a:pPr lvl="2"/>
            <a:r>
              <a:rPr lang="fi-FI" dirty="0"/>
              <a:t>Yrityksen ulkopuoliset kehittämis- ja asiantuntijapalvelut </a:t>
            </a:r>
          </a:p>
          <a:p>
            <a:pPr lvl="2"/>
            <a:r>
              <a:rPr lang="fi-FI" dirty="0"/>
              <a:t>Kehittämisestä aiheutuvat vuokrat, matkakustannukset, tarvikkeet ja aineet </a:t>
            </a:r>
          </a:p>
          <a:p>
            <a:pPr lvl="2"/>
            <a:r>
              <a:rPr lang="fi-FI" dirty="0"/>
              <a:t>Palkkakustannukset(sis. lakisääteiset kulut) kehittämisestä voivat muodostaa enintään 50% hankkeen kokonaiskustannuksista</a:t>
            </a:r>
            <a:endParaRPr lang="fi-FI" dirty="0">
              <a:effectLst/>
            </a:endParaRPr>
          </a:p>
          <a:p>
            <a:pPr lvl="1"/>
            <a:r>
              <a:rPr lang="fi-FI" sz="2000" dirty="0">
                <a:effectLst/>
              </a:rPr>
              <a:t>Tuki 50 %, kustannukset 5000-100 000 euron kustannuksiin</a:t>
            </a:r>
          </a:p>
          <a:p>
            <a:pPr marL="0" lvl="2" indent="0">
              <a:buNone/>
            </a:pPr>
            <a:endParaRPr lang="fi-FI" sz="2000" dirty="0">
              <a:solidFill>
                <a:srgbClr val="000000"/>
              </a:solidFill>
            </a:endParaRPr>
          </a:p>
          <a:p>
            <a:pPr marL="0" lvl="2" indent="0">
              <a:buNone/>
            </a:pPr>
            <a:r>
              <a:rPr lang="fi-FI" sz="2000" dirty="0">
                <a:solidFill>
                  <a:srgbClr val="000000"/>
                </a:solidFill>
              </a:rPr>
              <a:t>Investoinnin toteutettavuustutkimus </a:t>
            </a:r>
          </a:p>
          <a:p>
            <a:pPr marL="742950" lvl="3" indent="-285750"/>
            <a:r>
              <a:rPr lang="fi-FI" sz="2000" dirty="0">
                <a:solidFill>
                  <a:srgbClr val="000000"/>
                </a:solidFill>
              </a:rPr>
              <a:t>Asiantuntijapalveluihin, joilla selvitetään investoinnin toiminnallisia, taloudellisia ja teknisiä edellytyksiä sekä rahoituksen hakemisen edellytyksiä ja valmistelua. </a:t>
            </a:r>
          </a:p>
          <a:p>
            <a:pPr marL="742950" lvl="3" indent="-285750"/>
            <a:r>
              <a:rPr lang="fi-FI" sz="2000" dirty="0">
                <a:solidFill>
                  <a:srgbClr val="000000"/>
                </a:solidFill>
              </a:rPr>
              <a:t>Tuen myöntäminen toteutettavuustutkimukseen ei edellytä investoinnin toteuttamista. </a:t>
            </a:r>
          </a:p>
          <a:p>
            <a:pPr marL="742950" lvl="3" indent="-285750"/>
            <a:r>
              <a:rPr lang="fi-FI" sz="2000" dirty="0">
                <a:solidFill>
                  <a:srgbClr val="000000"/>
                </a:solidFill>
              </a:rPr>
              <a:t>tuki 50%, kustannukset 3000-50 000 €</a:t>
            </a:r>
          </a:p>
          <a:p>
            <a:endParaRPr lang="fi-FI" dirty="0"/>
          </a:p>
        </p:txBody>
      </p:sp>
      <p:sp>
        <p:nvSpPr>
          <p:cNvPr id="3" name="Otsikko 2">
            <a:extLst>
              <a:ext uri="{FF2B5EF4-FFF2-40B4-BE49-F238E27FC236}">
                <a16:creationId xmlns:a16="http://schemas.microsoft.com/office/drawing/2014/main" id="{D675209B-5821-A001-246C-635754E20C2F}"/>
              </a:ext>
            </a:extLst>
          </p:cNvPr>
          <p:cNvSpPr>
            <a:spLocks noGrp="1"/>
          </p:cNvSpPr>
          <p:nvPr>
            <p:ph type="title"/>
          </p:nvPr>
        </p:nvSpPr>
        <p:spPr>
          <a:xfrm>
            <a:off x="707571" y="152401"/>
            <a:ext cx="9012501" cy="892628"/>
          </a:xfrm>
        </p:spPr>
        <p:txBody>
          <a:bodyPr>
            <a:normAutofit/>
          </a:bodyPr>
          <a:lstStyle/>
          <a:p>
            <a:r>
              <a:rPr lang="fi-FI" dirty="0"/>
              <a:t>ELY-keskus: Yritysten kehittämistuet</a:t>
            </a:r>
          </a:p>
        </p:txBody>
      </p:sp>
    </p:spTree>
    <p:extLst>
      <p:ext uri="{BB962C8B-B14F-4D97-AF65-F5344CB8AC3E}">
        <p14:creationId xmlns:p14="http://schemas.microsoft.com/office/powerpoint/2010/main" val="1252515287"/>
      </p:ext>
    </p:extLst>
  </p:cSld>
  <p:clrMapOvr>
    <a:masterClrMapping/>
  </p:clrMapOvr>
</p:sld>
</file>

<file path=ppt/theme/theme1.xml><?xml version="1.0" encoding="utf-8"?>
<a:theme xmlns:a="http://schemas.openxmlformats.org/drawingml/2006/main" name="Sisältökalvot">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sältökalvot - Ei alareunaa">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net, välikalvot, loppukalv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raafiset element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isältökalvot">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AIMI Työtiladokumentti" ma:contentTypeID="0x01010040485BB5EA91409BADF540D1B0254D330400F0CE55BA8BA19A42B5A29D10E9A4B346" ma:contentTypeVersion="23941" ma:contentTypeDescription="Taimin työtiloissa käytettävä sisältötyyppi. Pohjautuu TAIMI Yleisdokumentti-sisältötyyppiin, josta on siivottu mm. joitakin viestinnällisen intran metatietoja pois ja järjestetty metatiedot eri järjestykseen." ma:contentTypeScope="" ma:versionID="ccda3bfd972bdca5bb6109d39b71bfcf">
  <xsd:schema xmlns:xsd="http://www.w3.org/2001/XMLSchema" xmlns:xs="http://www.w3.org/2001/XMLSchema" xmlns:p="http://schemas.microsoft.com/office/2006/metadata/properties" xmlns:ns2="a90a8554-5475-4609-9feb-2f024996965b" targetNamespace="http://schemas.microsoft.com/office/2006/metadata/properties" ma:root="true" ma:fieldsID="08159180b8c7b2364077a89c46a2ecd1"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Lisatieto" minOccurs="0"/>
                <xsd:element ref="ns2:Diaarinumero" minOccurs="0"/>
                <xsd:element ref="ns2:h5218b789dcc4879ac7e2471126f729c" minOccurs="0"/>
                <xsd:element ref="ns2:cdf3ae8bf76741b5a3048f7f7f6eee61" minOccurs="0"/>
                <xsd:element ref="ns2:TaxCatchAll" minOccurs="0"/>
                <xsd:element ref="ns2:ic4bbedd957942e9b7ae9016b7d801af" minOccurs="0"/>
                <xsd:element ref="ns2:ha41659fa04643d0ac27d4c98155f03c" minOccurs="0"/>
                <xsd:element ref="ns2:TaxCatchAllLabel" minOccurs="0"/>
                <xsd:element ref="ns2:Projekt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ankekortti"/>
          <xsd:enumeration value="Hinnasto"/>
          <xsd:enumeration value="Huomautus"/>
          <xsd:enumeration value="Hyvity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auspyyntö"/>
          <xsd:enumeration value="Kuitti"/>
          <xsd:enumeration value="Kustannusarvio"/>
          <xsd:enumeration value="Kutsu"/>
          <xsd:enumeration value="Kuuleminen"/>
          <xsd:enumeration value="Kuulutus"/>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upaehdot"/>
          <xsd:enumeration value="Lähete"/>
          <xsd:enumeration value="Määrittely"/>
          <xsd:enumeration value="Määritys"/>
          <xsd:enumeration value="Määrärahakirje"/>
          <xsd:enumeration value="Muistio"/>
          <xsd:enumeration value="Muutosilmoitus"/>
          <xsd:enumeration value="Nimitys"/>
          <xsd:enumeration value="Ohje"/>
          <xsd:enumeration value="Ohjelma"/>
          <xsd:enumeration value="Oikaisupäätös"/>
          <xsd:enumeration value="Oikaisuohje"/>
          <xsd:enumeration value="Palautuspyyntö"/>
          <xsd:enumeration value="Palvelukuvaus"/>
          <xsd:enumeration value="Pelastussuunnitelma"/>
          <xsd:enumeration value="Perustelumuistio"/>
          <xsd:enumeration value="Perusteltu päätelmä"/>
          <xsd:enumeration value="Politiikka"/>
          <xsd:enumeration value="Posteri"/>
          <xsd:enumeration value="Projektiehdotus"/>
          <xsd:enumeration value="Projektisuunnitelma"/>
          <xsd:enumeration value="Prosessikuvaus"/>
          <xsd:enumeration value="Pyyntö"/>
          <xsd:enumeration value="Päätös"/>
          <xsd:enumeration value="Pöytäkirja"/>
          <xsd:enumeration value="Raportti"/>
          <xsd:enumeration value="Ratkaisu"/>
          <xsd:enumeration value="Rekisteriseloste"/>
          <xsd:enumeration value="Reklamaatio"/>
          <xsd:enumeration value="Resurssivaraus"/>
          <xsd:enumeration value="Saate"/>
          <xsd:enumeration value="Selvitys"/>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ehtävänkuva"/>
          <xsd:enumeration value="Tiedote"/>
          <xsd:enumeration value="Tietojärjestelmäseloste"/>
          <xsd:enumeration value="Tietosuojaseloste"/>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
          <xsd:enumeration value="Valitusosoitus"/>
          <xsd:enumeration value="Vastaus"/>
          <xsd:enumeration value="Vastine"/>
          <xsd:enumeration value="Video"/>
          <xsd:enumeration value="Yhteenveto"/>
          <xsd:enumeration value="Äänitiedosto"/>
          <xsd:enumeration value="Palvelusopimus"/>
          <xsd:enumeration value="Toimeksiantosopimus"/>
          <xsd:enumeration value="Toimitussopimus"/>
          <xsd:enumeration value="Toimittajasopimus"/>
          <xsd:enumeration value="Tietoturvallisuussopimus"/>
          <xsd:enumeration value="Tutkintapyyntö"/>
          <xsd:enumeration value="Työmääräarvio"/>
          <xsd:enumeration value="Vaatimusmäärittely"/>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enumeration value="Toimitettu allekirjoitettavaksi"/>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ternalName="KEHALaatija">
      <xsd:simpleType>
        <xsd:restriction base="dms:Text">
          <xsd:maxLength value="255"/>
        </xsd:restriction>
      </xsd:simpleType>
    </xsd:element>
    <xsd:element name="Lisatieto" ma:index="7" nillable="true" ma:displayName="Lisatieto" ma:description="Dokumenttiin liittyvä vapaamuotoinen lisätieto" ma:internalName="Lisatieto">
      <xsd:simpleType>
        <xsd:restriction base="dms:Text">
          <xsd:maxLength value="255"/>
        </xsd:restriction>
      </xsd:simpleType>
    </xsd:element>
    <xsd:element name="Diaarinumero" ma:index="8"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dexed="true" ma:internalName="Diaarinumero">
      <xsd:simpleType>
        <xsd:restriction base="dms:Text">
          <xsd:maxLength value="255"/>
        </xsd:restriction>
      </xsd:simpleType>
    </xsd:element>
    <xsd:element name="h5218b789dcc4879ac7e2471126f729c" ma:index="18"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0"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82cdd2f2-290b-4248-98ce-8660527d5bf4}" ma:internalName="TaxCatchAll" ma:showField="CatchAllData"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ic4bbedd957942e9b7ae9016b7d801af" ma:index="22"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element name="ha41659fa04643d0ac27d4c98155f03c" ma:index="23"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82cdd2f2-290b-4248-98ce-8660527d5bf4}" ma:internalName="TaxCatchAllLabel" ma:readOnly="true" ma:showField="CatchAllDataLabel"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Projekti" ma:index="25" nillable="true" ma:displayName="Projekti" ma:description="Projektin nimi, lyhenne tai tunniste (esim. projektinumero). Jos käytetään projektin nimeä, kiinnitä huomiota oikeinkirjoitukseen, jotta Projekti-metatiedolla voidaan helposti hakea yhteen tietytyn projektiin liittyvät dokumentit." ma:internalName="Projekti">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2c86073-d20c-4242-97f1-555d65605501" ContentTypeId="0x01010040485BB5EA91409BADF540D1B0254D3304" PreviousValue="true"/>
</file>

<file path=customXml/item3.xml><?xml version="1.0" encoding="utf-8"?>
<p:properties xmlns:p="http://schemas.microsoft.com/office/2006/metadata/properties" xmlns:xsi="http://www.w3.org/2001/XMLSchema-instance" xmlns:pc="http://schemas.microsoft.com/office/infopath/2007/PartnerControls">
  <documentManagement>
    <ha41659fa04643d0ac27d4c98155f03c xmlns="a90a8554-5475-4609-9feb-2f024996965b">
      <Terms xmlns="http://schemas.microsoft.com/office/infopath/2007/PartnerControls"/>
    </ha41659fa04643d0ac27d4c98155f03c>
    <Dokumentin_x0020_tila xmlns="a90a8554-5475-4609-9feb-2f024996965b" xsi:nil="true"/>
    <Diaarinumero xmlns="a90a8554-5475-4609-9feb-2f024996965b" xsi:nil="true"/>
    <Dokumenttityyppi xmlns="a90a8554-5475-4609-9feb-2f024996965b" xsi:nil="true"/>
    <TaxCatchAll xmlns="a90a8554-5475-4609-9feb-2f024996965b" xsi:nil="true"/>
    <KEHALaatija xmlns="a90a8554-5475-4609-9feb-2f024996965b" xsi:nil="true"/>
    <h5218b789dcc4879ac7e2471126f729c xmlns="a90a8554-5475-4609-9feb-2f024996965b">
      <Terms xmlns="http://schemas.microsoft.com/office/infopath/2007/PartnerControls"/>
    </h5218b789dcc4879ac7e2471126f729c>
    <ic4bbedd957942e9b7ae9016b7d801af xmlns="a90a8554-5475-4609-9feb-2f024996965b">
      <Terms xmlns="http://schemas.microsoft.com/office/infopath/2007/PartnerControls"/>
    </ic4bbedd957942e9b7ae9016b7d801af>
    <Päiväys xmlns="a90a8554-5475-4609-9feb-2f024996965b" xsi:nil="true"/>
    <cdf3ae8bf76741b5a3048f7f7f6eee61 xmlns="a90a8554-5475-4609-9feb-2f024996965b">
      <Terms xmlns="http://schemas.microsoft.com/office/infopath/2007/PartnerControls"/>
    </cdf3ae8bf76741b5a3048f7f7f6eee61>
    <Projekti xmlns="a90a8554-5475-4609-9feb-2f024996965b" xsi:nil="true"/>
    <Lisatieto xmlns="a90a8554-5475-4609-9feb-2f024996965b"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07AA32-12AE-4F66-87F2-C2C242B4C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0a8554-5475-4609-9feb-2f0249969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6C225B-A749-491D-969B-F3992C8213D1}">
  <ds:schemaRefs>
    <ds:schemaRef ds:uri="Microsoft.SharePoint.Taxonomy.ContentTypeSync"/>
  </ds:schemaRefs>
</ds:datastoreItem>
</file>

<file path=customXml/itemProps3.xml><?xml version="1.0" encoding="utf-8"?>
<ds:datastoreItem xmlns:ds="http://schemas.openxmlformats.org/officeDocument/2006/customXml" ds:itemID="{89D40112-2C85-4F4E-A6D9-A62EFC580BDF}">
  <ds:schemaRefs>
    <ds:schemaRef ds:uri="a90a8554-5475-4609-9feb-2f024996965b"/>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5F8D0D63-99E9-4BC3-B811-55E4400300BD}">
  <ds:schemaRefs>
    <ds:schemaRef ds:uri="http://schemas.microsoft.com/sharepoint/v3/contenttype/forms"/>
  </ds:schemaRefs>
</ds:datastoreItem>
</file>

<file path=docMetadata/LabelInfo.xml><?xml version="1.0" encoding="utf-8"?>
<clbl:labelList xmlns:clbl="http://schemas.microsoft.com/office/2020/mipLabelMetadata">
  <clbl:label id="{d95951a6-dfd3-4a74-9abb-f2b2cb89d671}" enabled="0" method="" siteId="{d95951a6-dfd3-4a74-9abb-f2b2cb89d671}" removed="1"/>
</clbl:labelList>
</file>

<file path=docProps/app.xml><?xml version="1.0" encoding="utf-8"?>
<Properties xmlns="http://schemas.openxmlformats.org/officeDocument/2006/extended-properties" xmlns:vt="http://schemas.openxmlformats.org/officeDocument/2006/docPropsVTypes">
  <Template>Maaseutuohjelman_yhteinen_esityspohja_2021_240221</Template>
  <TotalTime>1350</TotalTime>
  <Words>2214</Words>
  <Application>Microsoft Office PowerPoint</Application>
  <PresentationFormat>Laajakuva</PresentationFormat>
  <Paragraphs>268</Paragraphs>
  <Slides>22</Slides>
  <Notes>2</Notes>
  <HiddenSlides>0</HiddenSlides>
  <MMClips>0</MMClips>
  <ScaleCrop>false</ScaleCrop>
  <HeadingPairs>
    <vt:vector size="6" baseType="variant">
      <vt:variant>
        <vt:lpstr>Käytetyt fontit</vt:lpstr>
      </vt:variant>
      <vt:variant>
        <vt:i4>3</vt:i4>
      </vt:variant>
      <vt:variant>
        <vt:lpstr>Teema</vt:lpstr>
      </vt:variant>
      <vt:variant>
        <vt:i4>5</vt:i4>
      </vt:variant>
      <vt:variant>
        <vt:lpstr>Dian otsikot</vt:lpstr>
      </vt:variant>
      <vt:variant>
        <vt:i4>22</vt:i4>
      </vt:variant>
    </vt:vector>
  </HeadingPairs>
  <TitlesOfParts>
    <vt:vector size="30" baseType="lpstr">
      <vt:lpstr>Arial</vt:lpstr>
      <vt:lpstr>Calibri</vt:lpstr>
      <vt:lpstr>Tahoma</vt:lpstr>
      <vt:lpstr>Sisältökalvot</vt:lpstr>
      <vt:lpstr>Sisältökalvot - Ei alareunaa</vt:lpstr>
      <vt:lpstr>Kannet, välikalvot, loppukalvot</vt:lpstr>
      <vt:lpstr>Graafiset elementit</vt:lpstr>
      <vt:lpstr>1_Sisältökalvot</vt:lpstr>
      <vt:lpstr>Vihreän siirtymän tukimahdollisuudet maaseudun yritysrhoitus</vt:lpstr>
      <vt:lpstr>Pohjois-Savon alueellinen maaseudun kehittämissuunnitelma 2023–2027:  Mahdollisuudet kasvavat maaseudulla </vt:lpstr>
      <vt:lpstr>Maaseuturahoitus ELY-keskuksessa ja Leader-ryhmissä 2023-2027</vt:lpstr>
      <vt:lpstr>Valtiontukisäännöt ja kaupunki-maaseutu-luokitus 2018</vt:lpstr>
      <vt:lpstr>Yritystukien yleisiä edellytyksiä</vt:lpstr>
      <vt:lpstr>Kestävän kehityksen ja vihreän siirtymän edistäminen – mitä se olisi käytännössä?</vt:lpstr>
      <vt:lpstr>ELY-keskus, maaseudun yritystuet</vt:lpstr>
      <vt:lpstr>Leaderin tukimuodot</vt:lpstr>
      <vt:lpstr>ELY-keskus: Yritysten kehittämistuet</vt:lpstr>
      <vt:lpstr>Leader kehittämistuet</vt:lpstr>
      <vt:lpstr>ELY-keskus: Maataloustuotteiden jalostuksen ja kaupan pitämisen investoinnit     INV Yritys 02 s.867  </vt:lpstr>
      <vt:lpstr>ELY-keskus: uusiutuvaa energiaa ja/tai biopolttoaineita tuottavien yritysten investoinnit   INV Yritys 01 s.860</vt:lpstr>
      <vt:lpstr>ELY-keskus tai Leader  Yritysten investoinnit INV Yritys 03 s.874  </vt:lpstr>
      <vt:lpstr>Leaderin investointituki energiainvestointeihin</vt:lpstr>
      <vt:lpstr>Tuen määrä</vt:lpstr>
      <vt:lpstr>Maaseudun yritystukien rajoituksia</vt:lpstr>
      <vt:lpstr>Yritys- ja viljelijäryhmähankkeet </vt:lpstr>
      <vt:lpstr>Tuen hakeminen ja käsittely</vt:lpstr>
      <vt:lpstr>ELY-keskus valintaperusteet ja niiden painotukset</vt:lpstr>
      <vt:lpstr>Ennen hakemista </vt:lpstr>
      <vt:lpstr>Ennakkokysymys: Millaisissa vihreän siirtymän hankkeissa/investoinneissa mikroyritykset voivat hyödyntää JTF-rahoitusta? </vt:lpstr>
      <vt:lpstr>Lisätietoja CAP- suunnitelman yritysrahoituksesta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Tulosviestintä 2022</dc:title>
  <dc:creator>Nivukoski Emilia (Ruokavirasto)</dc:creator>
  <cp:lastModifiedBy>Ikäheimonen Pirjo (ELY)</cp:lastModifiedBy>
  <cp:revision>12</cp:revision>
  <cp:lastPrinted>2018-08-24T13:32:20Z</cp:lastPrinted>
  <dcterms:created xsi:type="dcterms:W3CDTF">2022-04-05T10:40:53Z</dcterms:created>
  <dcterms:modified xsi:type="dcterms:W3CDTF">2023-05-11T12:17:19Z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ContentTypeId">
    <vt:lpwstr>0x01010040485BB5EA91409BADF540D1B0254D330400F0CE55BA8BA19A42B5A29D10E9A4B346</vt:lpwstr>
  </property>
  <property fmtid="{D5CDD505-2E9C-101B-9397-08002B2CF9AE}" pid="4" name="lcf76f155ced4ddcb4097134ff3c332f">
    <vt:lpwstr/>
  </property>
  <property fmtid="{D5CDD505-2E9C-101B-9397-08002B2CF9AE}" pid="5" name="Kohdepaikkakunnat">
    <vt:lpwstr/>
  </property>
  <property fmtid="{D5CDD505-2E9C-101B-9397-08002B2CF9AE}" pid="6" name="MediaServiceImageTags">
    <vt:lpwstr/>
  </property>
  <property fmtid="{D5CDD505-2E9C-101B-9397-08002B2CF9AE}" pid="7" name="Laatijaorganisaatio">
    <vt:lpwstr/>
  </property>
  <property fmtid="{D5CDD505-2E9C-101B-9397-08002B2CF9AE}" pid="8" name="Kohdevirastot">
    <vt:lpwstr/>
  </property>
  <property fmtid="{D5CDD505-2E9C-101B-9397-08002B2CF9AE}" pid="9" name="Sisältöaihe">
    <vt:lpwstr/>
  </property>
</Properties>
</file>