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20"/>
  </p:notesMasterIdLst>
  <p:sldIdLst>
    <p:sldId id="311" r:id="rId8"/>
    <p:sldId id="321" r:id="rId9"/>
    <p:sldId id="319" r:id="rId10"/>
    <p:sldId id="323" r:id="rId11"/>
    <p:sldId id="325" r:id="rId12"/>
    <p:sldId id="315" r:id="rId13"/>
    <p:sldId id="330" r:id="rId14"/>
    <p:sldId id="328" r:id="rId15"/>
    <p:sldId id="329" r:id="rId16"/>
    <p:sldId id="331" r:id="rId17"/>
    <p:sldId id="326" r:id="rId18"/>
    <p:sldId id="327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6EB2A0"/>
    <a:srgbClr val="BF9474"/>
    <a:srgbClr val="F6F3E5"/>
    <a:srgbClr val="C66E4E"/>
    <a:srgbClr val="2C5234"/>
    <a:srgbClr val="FF585D"/>
    <a:srgbClr val="B9D3DC"/>
    <a:srgbClr val="8F993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5400" autoAdjust="0"/>
  </p:normalViewPr>
  <p:slideViewPr>
    <p:cSldViewPr snapToGrid="0" showGuides="1">
      <p:cViewPr varScale="1">
        <p:scale>
          <a:sx n="85" d="100"/>
          <a:sy n="85" d="100"/>
        </p:scale>
        <p:origin x="53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CA85-B453-45E3-A748-B564E6B8D27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26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Seurannasta on rajattu pois maatuulivoimahankkeet ja energiaverkkoinvestoinnit, sillä niitä koskevia tietoja julkaisevat Tuulivoimayhdistys sekä </a:t>
            </a: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Fingrid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muut verkkoyhtiöt.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CA85-B453-45E3-A748-B564E6B8D27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81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FCE891-3D69-4539-B4DB-A9042A3CC460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E7271-6784-4A3C-B7C2-63E9CC473BC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185-3804-4E78-B293-B6C0A629E26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4F6F-E301-4215-819E-DE74E1E3A05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A2E2-97D1-4ADD-816D-6B1FF47E13E9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E7271-6784-4A3C-B7C2-63E9CC473BC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D53-D187-47C4-B0CD-960EA4952B5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16F4-A69D-4388-A336-CB70B35896D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ED0A-6A9C-48AE-BC98-D09767FF4981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EA323-64FD-421A-B0AF-353FC0A5DE10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382-71FD-4559-9F76-5475FA909159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9A3EC-9FDF-4E99-ACC5-450F5364BEC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B356-DA06-416E-9E7B-CB62AB793C9A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1DF0-350C-45EC-A0D5-495AAE2B0DBF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9FC-3AED-48E0-A0AD-11B80FFA65B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8AF3-A4EF-4D73-92FD-0B0A308BFA92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4277-9EE6-48EC-A326-F6CB23CE5388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5A5-8C54-4F9C-9BF8-741C86E5625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F1E4C-191D-4CA9-9740-FB0527D1B08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13A465-7E50-4296-80F9-3B978A7CADC4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9E06B1-0956-4476-A93C-7E8F2769A136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12C2-6C20-4A40-9E87-3F9147A3163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FB5B-F166-447B-A6FA-E6A2D8372DA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643C-B893-4BA2-BD51-7277397EC500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9B05-9808-40F6-BDB9-42E861DA4F63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296-C85A-4C09-8639-49CB6A22327F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260B3E-C3B8-4457-AEBD-A3C7E49FFC61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7F3B1-8FA7-46A6-BDF1-33DB9E00028A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08FC-3ACA-4631-8114-2E4717FFCBA0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32B7E-EFEF-449E-9D6D-8DAE9ABE7AB8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D5EB-8F27-49C1-B23D-A69CA01E48B4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E922-84D0-4DC1-96AC-FC7746043773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47CF-9377-4EEA-9FA1-7C240DB483C7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259-39D6-4DE9-8539-E06D60CE1EE5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3C580-093B-4FB2-83E9-829EEB93EF4C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9DD1F-3290-4F39-B396-C17E1295D6E9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5FD-0D48-49EC-8A86-27A232DAE566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372E-D9D0-4287-9A1A-3C605A61A76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B97-420F-4A8F-B735-5C5335AEB98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D5E3-7D26-4ABE-B384-DF9DD051C23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660B9F9D-06DB-466D-923A-6EDF5DFC0EF5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801E-1CD4-4A81-9DCD-1803E8C863FF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156020-5AFF-4F90-868F-FCBB5EDBA98A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CF3F64-ACF6-489D-888F-E823192F158C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0A2B-1A5D-473D-9FB1-99EDEFACF41C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0D84-3ECA-4B0F-9B66-6CB2B4F5C736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97E-5E16-462C-B251-B791FB29AAF4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9052-72CF-4CDD-9119-8F38FE1BD2EC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52F-8D24-4A6B-ABA2-4B70E745BB0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52037B-B58E-41B9-90D8-4986D6EB3821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3711AC-3F88-449B-818A-72C8BCC5AF0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0EE3747E-8424-4707-B64F-FDFFEE1D79F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B5B21-C6EA-4A33-836F-E1F92BAD84AA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3EA-9722-4635-B653-BC8BC8EAB851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03BC6-0221-4643-A343-22254C761F8A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692219-EFE9-4030-81CE-6082165C2AA8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5AB32A61-83F1-4B5C-89AA-AE0E2C4B20DA}" type="datetime1">
              <a:rPr lang="fi-FI" smtClean="0"/>
              <a:t>10.5.2023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19C665E-936B-4DDC-9052-89542825A31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1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C5CD6F01-F178-41E0-BDA9-BA65E551CB79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  <p:sldLayoutId id="2147483720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7BBA2A05-39FB-4C25-AC4E-B736A66ED5E0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F6006A48-7A84-4142-8406-451E33648845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k.fi/tutkittua-tietoa/vihreat-investoinn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ulivoimayhdistys.f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6002" y="2200850"/>
            <a:ext cx="6058572" cy="3064747"/>
          </a:xfrm>
        </p:spPr>
        <p:txBody>
          <a:bodyPr/>
          <a:lstStyle/>
          <a:p>
            <a:r>
              <a:rPr lang="fi-FI" sz="6000" dirty="0" smtClean="0"/>
              <a:t>Vihreä siirtymä </a:t>
            </a:r>
            <a:r>
              <a:rPr lang="fi-FI" sz="4400" dirty="0" smtClean="0"/>
              <a:t>ja rahoitusehdot: DNSH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000" dirty="0" smtClean="0"/>
              <a:t>Emma Terämä @</a:t>
            </a:r>
            <a:r>
              <a:rPr lang="fi-FI" sz="2000" dirty="0" err="1" smtClean="0"/>
              <a:t>eterama</a:t>
            </a:r>
            <a:r>
              <a:rPr lang="fi-FI" sz="2000" dirty="0" smtClean="0"/>
              <a:t> </a:t>
            </a:r>
            <a:br>
              <a:rPr lang="fi-FI" sz="2000" dirty="0" smtClean="0"/>
            </a:br>
            <a:r>
              <a:rPr lang="fi-FI" sz="2000" dirty="0" smtClean="0"/>
              <a:t>Ympäristöministeriö</a:t>
            </a:r>
            <a:br>
              <a:rPr lang="fi-FI" sz="2000" dirty="0" smtClean="0"/>
            </a:br>
            <a:r>
              <a:rPr lang="fi-FI" sz="2000" dirty="0" smtClean="0"/>
              <a:t>11.5.2023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9F9D-06DB-466D-923A-6EDF5DFC0EF5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74" y="-325468"/>
            <a:ext cx="5277977" cy="5277977"/>
          </a:xfrm>
        </p:spPr>
      </p:pic>
      <p:sp>
        <p:nvSpPr>
          <p:cNvPr id="7" name="TextBox 6"/>
          <p:cNvSpPr txBox="1"/>
          <p:nvPr/>
        </p:nvSpPr>
        <p:spPr>
          <a:xfrm>
            <a:off x="10671717" y="4707182"/>
            <a:ext cx="68287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000" dirty="0" smtClean="0">
                <a:solidFill>
                  <a:schemeClr val="bg1"/>
                </a:solidFill>
              </a:rPr>
              <a:t>FOTOR - AI</a:t>
            </a:r>
          </a:p>
        </p:txBody>
      </p:sp>
    </p:spTree>
    <p:extLst>
      <p:ext uri="{BB962C8B-B14F-4D97-AF65-F5344CB8AC3E}">
        <p14:creationId xmlns:p14="http://schemas.microsoft.com/office/powerpoint/2010/main" val="335440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44" t="769" r="33508" b="-769"/>
          <a:stretch/>
        </p:blipFill>
        <p:spPr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17D7-E9F7-4D00-BB6E-42BD790DB0B5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Etusija </a:t>
            </a:r>
            <a:r>
              <a:rPr lang="fi-FI" dirty="0" err="1"/>
              <a:t>luvituksessa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Etusija annetaan sellaisten vihreää siirtymää edistävien hankkeiden lupahakemuksille, joiden toiminnassa on otettu huomioon ei merkittävää haittaa -periaate (DNSH). Lupamenettely ja lupaharkinta eivät muutoin poikkea tavanomaisesta.</a:t>
            </a:r>
          </a:p>
          <a:p>
            <a:r>
              <a:rPr lang="fi-FI" dirty="0"/>
              <a:t>Hakijan täytyy erikseen pyytää pääsyä etusijamenettelyyn. Pyynnön yhteydessä on esitettävä selvitys ei merkittävää haittaa -periaatteen toteutumisesta.</a:t>
            </a:r>
          </a:p>
          <a:p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1120308" y="5345723"/>
            <a:ext cx="58742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>
                <a:solidFill>
                  <a:srgbClr val="0070C0"/>
                </a:solidFill>
              </a:rPr>
              <a:t>https://avi.fi/asioi/yritys-tai-yhteiso/luvat-ilmoitukset-ja-hakemukset/vesi-ja-ymparisto/vihrea-siirtyma-2023-2026</a:t>
            </a:r>
          </a:p>
          <a:p>
            <a:pPr algn="l"/>
            <a:endParaRPr lang="fi-FI" sz="1200" dirty="0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DNSH-selvitys etusijan hakemisessa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D53-D187-47C4-B0CD-960EA4952B5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4973D48-8F53-427F-8FDF-04D8C60F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28" y="1654551"/>
            <a:ext cx="10001450" cy="2908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51AB71-09A5-4F0E-BAFF-4F45EC7CE143}"/>
              </a:ext>
            </a:extLst>
          </p:cNvPr>
          <p:cNvSpPr txBox="1"/>
          <p:nvPr/>
        </p:nvSpPr>
        <p:spPr>
          <a:xfrm>
            <a:off x="1568129" y="5221439"/>
            <a:ext cx="9555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6EB2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Vihreällä</a:t>
            </a:r>
            <a:r>
              <a:rPr lang="fi-FI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merkitty selvitykseen pyydetyt asiat ja </a:t>
            </a:r>
            <a:r>
              <a:rPr lang="fi-FI" sz="2000" dirty="0">
                <a:solidFill>
                  <a:srgbClr val="23619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sinisellä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hakijan toimittamat perustelut </a:t>
            </a:r>
            <a:endParaRPr lang="fi-FI" sz="2000" dirty="0"/>
          </a:p>
        </p:txBody>
      </p:sp>
      <p:sp>
        <p:nvSpPr>
          <p:cNvPr id="11" name="Arrow: Up 14">
            <a:extLst>
              <a:ext uri="{FF2B5EF4-FFF2-40B4-BE49-F238E27FC236}">
                <a16:creationId xmlns:a16="http://schemas.microsoft.com/office/drawing/2014/main" id="{02415AD1-06DB-498E-B713-952FD60B0734}"/>
              </a:ext>
            </a:extLst>
          </p:cNvPr>
          <p:cNvSpPr/>
          <p:nvPr/>
        </p:nvSpPr>
        <p:spPr>
          <a:xfrm>
            <a:off x="4444678" y="4804679"/>
            <a:ext cx="937550" cy="299756"/>
          </a:xfrm>
          <a:prstGeom prst="upArrow">
            <a:avLst/>
          </a:prstGeom>
          <a:solidFill>
            <a:srgbClr val="6E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B050"/>
              </a:solidFill>
            </a:endParaRPr>
          </a:p>
        </p:txBody>
      </p:sp>
      <p:sp>
        <p:nvSpPr>
          <p:cNvPr id="12" name="Arrow: Up 15">
            <a:extLst>
              <a:ext uri="{FF2B5EF4-FFF2-40B4-BE49-F238E27FC236}">
                <a16:creationId xmlns:a16="http://schemas.microsoft.com/office/drawing/2014/main" id="{E47CC978-E468-44BE-995B-05A1A78E9262}"/>
              </a:ext>
            </a:extLst>
          </p:cNvPr>
          <p:cNvSpPr/>
          <p:nvPr/>
        </p:nvSpPr>
        <p:spPr>
          <a:xfrm>
            <a:off x="8451449" y="4887629"/>
            <a:ext cx="937550" cy="299756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14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@</a:t>
            </a:r>
            <a:r>
              <a:rPr lang="fi-FI" dirty="0" err="1" smtClean="0"/>
              <a:t>eterama</a:t>
            </a:r>
            <a:endParaRPr lang="fi-FI" dirty="0" smtClean="0"/>
          </a:p>
          <a:p>
            <a:r>
              <a:rPr lang="fi-FI" dirty="0" smtClean="0"/>
              <a:t>@</a:t>
            </a:r>
            <a:r>
              <a:rPr lang="fi-FI" dirty="0" err="1" smtClean="0"/>
              <a:t>yministerio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55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3302" y="799701"/>
            <a:ext cx="4601173" cy="572859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Vihreä </a:t>
            </a:r>
            <a:r>
              <a:rPr lang="fi-FI" dirty="0"/>
              <a:t>siirtymä on muutos kohti ekologisesti kestävää taloutta ja kasvua, joka ei perustu luonnonvarojen ylikulutukseen, vaan nojaa </a:t>
            </a:r>
            <a:r>
              <a:rPr lang="fi-FI" b="1" dirty="0"/>
              <a:t>vähähiilisiin </a:t>
            </a:r>
            <a:r>
              <a:rPr lang="fi-FI" dirty="0"/>
              <a:t>sekä </a:t>
            </a:r>
            <a:r>
              <a:rPr lang="fi-FI" b="1" dirty="0"/>
              <a:t>kiertotaloutta </a:t>
            </a:r>
            <a:r>
              <a:rPr lang="fi-FI" dirty="0"/>
              <a:t>ja </a:t>
            </a:r>
            <a:r>
              <a:rPr lang="fi-FI" b="1" dirty="0"/>
              <a:t>luonnon monimuotoisuutta </a:t>
            </a:r>
            <a:r>
              <a:rPr lang="fi-FI" dirty="0"/>
              <a:t>edistäviin ratkaisuihin.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Siirtymä </a:t>
            </a:r>
            <a:r>
              <a:rPr lang="fi-FI" dirty="0"/>
              <a:t>onnistuu vain, kun ilmaston rinnalla huomioidaan myös muut ympäristö- ja luontovaikutukset, taloudellinen kestävyys sekä sosiaalinen oikeudenmukaisuus. </a:t>
            </a:r>
            <a:endParaRPr lang="fi-FI" dirty="0" smtClean="0"/>
          </a:p>
          <a:p>
            <a:pPr marL="0" indent="0">
              <a:buNone/>
            </a:pPr>
            <a:r>
              <a:rPr lang="fi-FI" b="1" i="1" dirty="0" smtClean="0"/>
              <a:t>Vihreä</a:t>
            </a:r>
            <a:r>
              <a:rPr lang="fi-FI" dirty="0" smtClean="0"/>
              <a:t> siirtymä edellyttää ei </a:t>
            </a:r>
            <a:r>
              <a:rPr lang="fi-FI" dirty="0"/>
              <a:t>merkittävää </a:t>
            </a:r>
            <a:r>
              <a:rPr lang="fi-FI" dirty="0" smtClean="0"/>
              <a:t>haittaa </a:t>
            </a:r>
            <a:r>
              <a:rPr lang="en-FI" dirty="0" smtClean="0"/>
              <a:t>–</a:t>
            </a:r>
            <a:r>
              <a:rPr lang="fi-FI" dirty="0" smtClean="0"/>
              <a:t>periaatteen (</a:t>
            </a:r>
            <a:r>
              <a:rPr lang="fi-FI" b="1" dirty="0" err="1" smtClean="0"/>
              <a:t>Do</a:t>
            </a:r>
            <a:r>
              <a:rPr lang="fi-FI" b="1" dirty="0" smtClean="0"/>
              <a:t> No </a:t>
            </a:r>
            <a:r>
              <a:rPr lang="fi-FI" b="1" dirty="0" err="1" smtClean="0"/>
              <a:t>Significant</a:t>
            </a:r>
            <a:r>
              <a:rPr lang="fi-FI" b="1" dirty="0" smtClean="0"/>
              <a:t> </a:t>
            </a:r>
            <a:r>
              <a:rPr lang="fi-FI" b="1" dirty="0" err="1" smtClean="0"/>
              <a:t>Harm</a:t>
            </a:r>
            <a:r>
              <a:rPr lang="fi-FI" b="1" dirty="0" smtClean="0"/>
              <a:t>, DNSH</a:t>
            </a:r>
            <a:r>
              <a:rPr lang="fi-FI" dirty="0" smtClean="0"/>
              <a:t>) toteutumista kuudelle ympäristötavoitteelle.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7271-6784-4A3C-B7C2-63E9CC473BC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1658472"/>
            <a:ext cx="68675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48047" y="840668"/>
            <a:ext cx="4645891" cy="1350832"/>
          </a:xfrm>
        </p:spPr>
        <p:txBody>
          <a:bodyPr anchor="t"/>
          <a:lstStyle/>
          <a:p>
            <a:r>
              <a:rPr lang="fi-FI" dirty="0" smtClean="0"/>
              <a:t>Vihreän siirtymän investointitarpeet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648047" y="2037347"/>
            <a:ext cx="5451464" cy="35183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400"/>
              </a:spcBef>
              <a:buClr>
                <a:srgbClr val="004696"/>
              </a:buClr>
              <a:buSzPct val="100000"/>
            </a:pPr>
            <a:r>
              <a:rPr lang="fi-FI" sz="2000" i="1" dirty="0">
                <a:ea typeface="Verdana" panose="020B0604030504040204" pitchFamily="34" charset="0"/>
              </a:rPr>
              <a:t>Rahoitusvaje </a:t>
            </a:r>
            <a:r>
              <a:rPr lang="fi-FI" sz="2000" dirty="0">
                <a:ea typeface="Verdana" panose="020B0604030504040204" pitchFamily="34" charset="0"/>
              </a:rPr>
              <a:t>kestäviin investointeihin on </a:t>
            </a:r>
            <a:r>
              <a:rPr lang="fi-FI" sz="2000" dirty="0" smtClean="0">
                <a:ea typeface="Verdana" panose="020B0604030504040204" pitchFamily="34" charset="0"/>
              </a:rPr>
              <a:t>merkittävä.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004696"/>
              </a:buClr>
              <a:buSzPct val="100000"/>
            </a:pPr>
            <a:r>
              <a:rPr lang="fi-FI" sz="2000" dirty="0"/>
              <a:t>Arviot investointitarpeista Suomessa vuosina 2022–2050 vaihtelevat €3-8 </a:t>
            </a:r>
            <a:r>
              <a:rPr lang="fi-FI" sz="2000" dirty="0" err="1"/>
              <a:t>mrd</a:t>
            </a:r>
            <a:r>
              <a:rPr lang="fi-FI" sz="2000" dirty="0"/>
              <a:t> per vuosi. </a:t>
            </a:r>
          </a:p>
          <a:p>
            <a:pPr lvl="0">
              <a:lnSpc>
                <a:spcPct val="100000"/>
              </a:lnSpc>
              <a:spcBef>
                <a:spcPts val="1400"/>
              </a:spcBef>
              <a:buClr>
                <a:srgbClr val="004696"/>
              </a:buClr>
              <a:buSzPct val="100000"/>
            </a:pPr>
            <a:r>
              <a:rPr lang="fi-FI" sz="2000" spc="-20" dirty="0" smtClean="0">
                <a:solidFill>
                  <a:srgbClr val="E0C09F"/>
                </a:solidFill>
                <a:ea typeface="Verdana" panose="020B0604030504040204" pitchFamily="34" charset="0"/>
              </a:rPr>
              <a:t>Jotta </a:t>
            </a:r>
            <a:r>
              <a:rPr lang="fi-FI" sz="2000" spc="-20" dirty="0">
                <a:solidFill>
                  <a:srgbClr val="E0C09F"/>
                </a:solidFill>
                <a:ea typeface="Verdana" panose="020B0604030504040204" pitchFamily="34" charset="0"/>
              </a:rPr>
              <a:t>saavutettaisiin EU:n ilmasto- ja energiatavoitteet vuoteen 2030 mennessä, tarvittaisiin vuosittain </a:t>
            </a:r>
            <a:r>
              <a:rPr lang="fi-FI" sz="2000" spc="-20" dirty="0" smtClean="0">
                <a:solidFill>
                  <a:srgbClr val="E0C09F"/>
                </a:solidFill>
                <a:ea typeface="Verdana" panose="020B0604030504040204" pitchFamily="34" charset="0"/>
              </a:rPr>
              <a:t>€260 </a:t>
            </a:r>
            <a:r>
              <a:rPr lang="fi-FI" sz="2000" spc="-20" dirty="0" err="1" smtClean="0">
                <a:solidFill>
                  <a:srgbClr val="E0C09F"/>
                </a:solidFill>
                <a:ea typeface="Verdana" panose="020B0604030504040204" pitchFamily="34" charset="0"/>
              </a:rPr>
              <a:t>mrd</a:t>
            </a:r>
            <a:r>
              <a:rPr lang="fi-FI" sz="2000" spc="-20" dirty="0" smtClean="0">
                <a:solidFill>
                  <a:srgbClr val="E0C09F"/>
                </a:solidFill>
                <a:ea typeface="Verdana" panose="020B0604030504040204" pitchFamily="34" charset="0"/>
              </a:rPr>
              <a:t>* </a:t>
            </a:r>
            <a:r>
              <a:rPr lang="fi-FI" sz="2000" spc="-20" dirty="0">
                <a:solidFill>
                  <a:srgbClr val="E0C09F"/>
                </a:solidFill>
                <a:ea typeface="Verdana" panose="020B0604030504040204" pitchFamily="34" charset="0"/>
              </a:rPr>
              <a:t>lisää </a:t>
            </a:r>
            <a:r>
              <a:rPr lang="fi-FI" sz="2000" spc="-20" dirty="0" smtClean="0">
                <a:solidFill>
                  <a:srgbClr val="E0C09F"/>
                </a:solidFill>
                <a:ea typeface="Verdana" panose="020B0604030504040204" pitchFamily="34" charset="0"/>
              </a:rPr>
              <a:t>pääomaa. 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004696"/>
              </a:buClr>
              <a:buSzPct val="100000"/>
            </a:pPr>
            <a:r>
              <a:rPr lang="fi-FI" sz="2000" dirty="0" smtClean="0"/>
              <a:t>Globaalilla </a:t>
            </a:r>
            <a:r>
              <a:rPr lang="fi-FI" sz="2000" dirty="0"/>
              <a:t>tasolla tarkasteltuna lisäinvestointien tarpeen arvioidaan olevan vuosittain jopa </a:t>
            </a:r>
            <a:r>
              <a:rPr lang="fi-FI" sz="2000" dirty="0" smtClean="0"/>
              <a:t>3,5 </a:t>
            </a:r>
            <a:r>
              <a:rPr lang="fi-FI" sz="2000" dirty="0"/>
              <a:t>biljoonaa dollaria (</a:t>
            </a:r>
            <a:r>
              <a:rPr lang="fi-FI" sz="2000" dirty="0" err="1"/>
              <a:t>McKinsey</a:t>
            </a:r>
            <a:r>
              <a:rPr lang="fi-FI" sz="2000" dirty="0"/>
              <a:t> &amp; </a:t>
            </a:r>
            <a:r>
              <a:rPr lang="fi-FI" sz="2000" dirty="0" err="1"/>
              <a:t>Co</a:t>
            </a:r>
            <a:r>
              <a:rPr lang="fi-FI" sz="2000" dirty="0"/>
              <a:t> 2021</a:t>
            </a:r>
            <a:r>
              <a:rPr lang="fi-FI" sz="2000" dirty="0" smtClean="0"/>
              <a:t>).</a:t>
            </a:r>
            <a:endParaRPr lang="fi-FI" sz="24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r="1744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1E4C-191D-4CA9-9740-FB0527D1B08D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5"/>
          <p:cNvSpPr txBox="1"/>
          <p:nvPr/>
        </p:nvSpPr>
        <p:spPr>
          <a:xfrm>
            <a:off x="7249543" y="6179837"/>
            <a:ext cx="42484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spc="-20" dirty="0">
                <a:solidFill>
                  <a:srgbClr val="E0C09F"/>
                </a:solidFill>
                <a:ea typeface="Verdana" panose="020B0604030504040204" pitchFamily="34" charset="0"/>
              </a:rPr>
              <a:t>* Komission</a:t>
            </a:r>
            <a:r>
              <a:rPr lang="fi-FI" sz="1200" dirty="0" smtClean="0">
                <a:solidFill>
                  <a:srgbClr val="0A4D9A"/>
                </a:solidFill>
              </a:rPr>
              <a:t> </a:t>
            </a:r>
            <a:r>
              <a:rPr lang="fi-FI" sz="1600" spc="-20" dirty="0">
                <a:solidFill>
                  <a:srgbClr val="E0C09F"/>
                </a:solidFill>
                <a:ea typeface="Verdana" panose="020B0604030504040204" pitchFamily="34" charset="0"/>
              </a:rPr>
              <a:t>luku EU Green </a:t>
            </a:r>
            <a:r>
              <a:rPr lang="fi-FI" sz="1600" spc="-20" dirty="0" err="1">
                <a:solidFill>
                  <a:srgbClr val="E0C09F"/>
                </a:solidFill>
                <a:ea typeface="Verdana" panose="020B0604030504040204" pitchFamily="34" charset="0"/>
              </a:rPr>
              <a:t>Dealista</a:t>
            </a:r>
            <a:endParaRPr lang="fi-FI" sz="1600" spc="-20" dirty="0">
              <a:solidFill>
                <a:srgbClr val="E0C09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450638" y="6426200"/>
            <a:ext cx="741362" cy="204788"/>
          </a:xfrm>
        </p:spPr>
        <p:txBody>
          <a:bodyPr/>
          <a:lstStyle/>
          <a:p>
            <a:fld id="{BA7ECB97-420F-4A8F-B735-5C5335AEB98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58613" y="6426200"/>
            <a:ext cx="433387" cy="204788"/>
          </a:xfrm>
        </p:spPr>
        <p:txBody>
          <a:bodyPr/>
          <a:lstStyle/>
          <a:p>
            <a:fld id="{91E53C16-2649-4D48-AFD3-9E32AB86C978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88498" cy="67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502"/>
          <a:stretch/>
        </p:blipFill>
        <p:spPr>
          <a:xfrm>
            <a:off x="5316071" y="0"/>
            <a:ext cx="6875929" cy="68580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Maatuulivoima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4F6F-E301-4215-819E-DE74E1E3A05B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91709" y="2041236"/>
            <a:ext cx="4029916" cy="3981564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Tiedot </a:t>
            </a:r>
            <a:r>
              <a:rPr lang="fi-FI" dirty="0"/>
              <a:t>Suomen tuulivoimahankkeista on kerännyt Suomen Tuulivoimayhdistys. Tiedot perustuvat yleisesti saatavilla olevaan aineistoon, jotka on kerätty marraskuussa 2022. Lisätietoa tuulivoimasta Suomessa löytyy yhdistyksen </a:t>
            </a:r>
            <a:r>
              <a:rPr lang="fi-FI" dirty="0">
                <a:hlinkClick r:id="rId3"/>
              </a:rPr>
              <a:t>verkkosivuilta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94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Vihreä siirtymän investointien </a:t>
            </a:r>
            <a:r>
              <a:rPr lang="fi-FI" dirty="0" smtClean="0"/>
              <a:t>käynnistyminen ja vaikutukset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fi-FI" sz="1800" dirty="0" smtClean="0"/>
              <a:t>Suomen kestävän kasvun ohjelmasta (RRP) tuetaan vihreän siirtymän mukaisia investointeja EU-tuella yli 900 milj. eurolla 2021-2026.</a:t>
            </a:r>
          </a:p>
          <a:p>
            <a:pPr lvl="2"/>
            <a:r>
              <a:rPr lang="fi-FI" sz="1800" dirty="0"/>
              <a:t>EAKR:n </a:t>
            </a:r>
            <a:r>
              <a:rPr lang="fi-FI" sz="1800" dirty="0" smtClean="0"/>
              <a:t>valtakunnallisista teemoista tuetaan  vihreää siirtymää 27 milj. eurolla 2021–2027.</a:t>
            </a:r>
          </a:p>
          <a:p>
            <a:pPr lvl="2"/>
            <a:r>
              <a:rPr lang="fi-FI" sz="1800" dirty="0" smtClean="0">
                <a:solidFill>
                  <a:schemeClr val="tx1"/>
                </a:solidFill>
              </a:rPr>
              <a:t>Suomi osallistuu </a:t>
            </a:r>
            <a:r>
              <a:rPr lang="fi-FI" sz="1800" dirty="0">
                <a:solidFill>
                  <a:schemeClr val="tx1"/>
                </a:solidFill>
              </a:rPr>
              <a:t>700 miljoonan euron </a:t>
            </a:r>
            <a:r>
              <a:rPr lang="fi-FI" sz="1800" dirty="0" err="1" smtClean="0">
                <a:solidFill>
                  <a:schemeClr val="tx1"/>
                </a:solidFill>
              </a:rPr>
              <a:t>InvestEU</a:t>
            </a:r>
            <a:r>
              <a:rPr lang="fi-FI" sz="1800" dirty="0" smtClean="0">
                <a:solidFill>
                  <a:schemeClr val="tx1"/>
                </a:solidFill>
              </a:rPr>
              <a:t>-lainantakausohjelmaan </a:t>
            </a:r>
            <a:r>
              <a:rPr lang="fi-FI" sz="1800" dirty="0" smtClean="0"/>
              <a:t>2021–2027, josta </a:t>
            </a:r>
            <a:r>
              <a:rPr lang="fi-FI" sz="1800" dirty="0"/>
              <a:t>tuetaan pk-yritysten, kotitalouksien ja asunto-osakeyhtiöiden investointeja puhtaan teknologian ratkaisuihin ja irtautumista fossiilienergiasta</a:t>
            </a:r>
            <a:r>
              <a:rPr lang="fi-FI" sz="1800" dirty="0" smtClean="0">
                <a:solidFill>
                  <a:schemeClr val="tx1"/>
                </a:solidFill>
              </a:rPr>
              <a:t>. </a:t>
            </a:r>
            <a:endParaRPr lang="fi-FI" sz="1800" dirty="0">
              <a:solidFill>
                <a:schemeClr val="tx1"/>
              </a:solidFill>
            </a:endParaRPr>
          </a:p>
          <a:p>
            <a:pPr lvl="2"/>
            <a:endParaRPr lang="fi-FI" sz="1800" dirty="0" smtClean="0"/>
          </a:p>
          <a:p>
            <a:pPr lvl="2"/>
            <a:endParaRPr lang="fi-FI" sz="1800" dirty="0"/>
          </a:p>
          <a:p>
            <a:pPr lvl="2"/>
            <a:endParaRPr lang="fi-FI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Varautumisen ministeriryhmä kohdensi keväällä 2022 vihreään siirtymään yli 700 milj. euroa</a:t>
            </a:r>
          </a:p>
          <a:p>
            <a:r>
              <a:rPr lang="fi-FI" dirty="0"/>
              <a:t>Huhtikuussa 2022 tehtyjen alustavien arvioiden </a:t>
            </a:r>
            <a:r>
              <a:rPr lang="fi-FI" dirty="0" smtClean="0"/>
              <a:t>mukaan:</a:t>
            </a:r>
            <a:endParaRPr lang="fi-FI" dirty="0"/>
          </a:p>
          <a:p>
            <a:pPr lvl="1"/>
            <a:r>
              <a:rPr lang="fi-FI" sz="1800" dirty="0"/>
              <a:t>Panostukset käynnistävät vipuvaikutuksineen noin 2,5 mrd. euron investoinnit </a:t>
            </a:r>
            <a:r>
              <a:rPr lang="en-FI" sz="1800" dirty="0">
                <a:sym typeface="Wingdings" panose="05000000000000000000" pitchFamily="2" charset="2"/>
              </a:rPr>
              <a:t></a:t>
            </a:r>
            <a:r>
              <a:rPr lang="fi-FI" sz="1800" dirty="0"/>
              <a:t>keskimääräinen vipuvaikutus 3,5 krt</a:t>
            </a:r>
          </a:p>
          <a:p>
            <a:pPr lvl="1"/>
            <a:r>
              <a:rPr lang="fi-FI" sz="1800" dirty="0"/>
              <a:t>Suorat päästövähennykset: n. 0,9-1,1 Mt CO</a:t>
            </a:r>
            <a:r>
              <a:rPr lang="fi-FI" sz="1200" dirty="0"/>
              <a:t>2</a:t>
            </a:r>
            <a:r>
              <a:rPr lang="fi-FI" sz="1800" dirty="0"/>
              <a:t> </a:t>
            </a:r>
            <a:r>
              <a:rPr lang="fi-FI" sz="1800" dirty="0" err="1"/>
              <a:t>ekv</a:t>
            </a:r>
            <a:r>
              <a:rPr lang="fi-FI" sz="1800" dirty="0"/>
              <a:t>/vuosi. </a:t>
            </a:r>
            <a:br>
              <a:rPr lang="fi-FI" sz="1800" dirty="0"/>
            </a:br>
            <a:r>
              <a:rPr lang="fi-FI" sz="1800" dirty="0"/>
              <a:t>Päästövähennys</a:t>
            </a:r>
            <a:r>
              <a:rPr lang="fi-FI" sz="1800" i="1" dirty="0"/>
              <a:t>potentiaali</a:t>
            </a:r>
            <a:r>
              <a:rPr lang="fi-FI" sz="1800" dirty="0"/>
              <a:t> yhteensä (suorat + välilliset): 1,5-1,7 Mt CO</a:t>
            </a:r>
            <a:r>
              <a:rPr lang="fi-FI" sz="1200" dirty="0"/>
              <a:t>2</a:t>
            </a:r>
            <a:r>
              <a:rPr lang="fi-FI" sz="1800" dirty="0"/>
              <a:t> </a:t>
            </a:r>
            <a:r>
              <a:rPr lang="fi-FI" sz="1800" dirty="0" err="1"/>
              <a:t>ekv</a:t>
            </a:r>
            <a:r>
              <a:rPr lang="fi-FI" sz="1800" dirty="0"/>
              <a:t>/vuosi.</a:t>
            </a:r>
          </a:p>
          <a:p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AutoShape 2" descr="https://euc-powerpoint.officeapps.live.com/pods/GetClipboardImage.ashx?Id=7aad5228-0910-4339-8179-046a955a3016&amp;DC=PSE1&amp;pkey=d673c321-ce25-46c6-a02e-a1361179d270&amp;wdwaccluster=PS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7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5682" y="1912604"/>
            <a:ext cx="6935057" cy="2979507"/>
          </a:xfrm>
        </p:spPr>
        <p:txBody>
          <a:bodyPr/>
          <a:lstStyle/>
          <a:p>
            <a:r>
              <a:rPr lang="fi-FI" sz="5400" dirty="0" smtClean="0"/>
              <a:t>Rahoitusehdot ja etusija: </a:t>
            </a:r>
            <a:br>
              <a:rPr lang="fi-FI" sz="5400" dirty="0" smtClean="0"/>
            </a:br>
            <a:r>
              <a:rPr lang="fi-FI" sz="5400" dirty="0" smtClean="0"/>
              <a:t>ei merkittävää haittaa - DNSH</a:t>
            </a:r>
            <a:endParaRPr lang="fi-FI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D53-D187-47C4-B0CD-960EA4952B5E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62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Mistä</a:t>
            </a:r>
            <a:r>
              <a:rPr lang="en-GB" dirty="0" smtClean="0"/>
              <a:t> DNSH </a:t>
            </a:r>
            <a:r>
              <a:rPr lang="en-GB" dirty="0" err="1" smtClean="0"/>
              <a:t>tulee</a:t>
            </a:r>
            <a:r>
              <a:rPr lang="en-GB" dirty="0" smtClean="0"/>
              <a:t>?</a:t>
            </a:r>
            <a:r>
              <a:rPr lang="en-GB" dirty="0"/>
              <a:t> </a:t>
            </a:r>
            <a:r>
              <a:rPr lang="en-GB" sz="2800" dirty="0"/>
              <a:t>1/2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192" y="2110154"/>
            <a:ext cx="10406984" cy="3914278"/>
          </a:xfrm>
        </p:spPr>
        <p:txBody>
          <a:bodyPr/>
          <a:lstStyle/>
          <a:p>
            <a:r>
              <a:rPr lang="en-GB" dirty="0" err="1" smtClean="0"/>
              <a:t>EU:n</a:t>
            </a:r>
            <a:r>
              <a:rPr lang="en-GB" dirty="0" smtClean="0"/>
              <a:t> </a:t>
            </a:r>
            <a:r>
              <a:rPr lang="en-GB" dirty="0" err="1" smtClean="0"/>
              <a:t>taksonomia-asetuksella</a:t>
            </a:r>
            <a:r>
              <a:rPr lang="en-GB" dirty="0" smtClean="0"/>
              <a:t> (852/2020) </a:t>
            </a:r>
            <a:r>
              <a:rPr lang="fi-FI" dirty="0" smtClean="0"/>
              <a:t>luokitellaan </a:t>
            </a:r>
            <a:r>
              <a:rPr lang="fi-FI" i="1" dirty="0" smtClean="0"/>
              <a:t>taloudellisia toimintoja</a:t>
            </a:r>
            <a:r>
              <a:rPr lang="fi-FI" i="1" dirty="0"/>
              <a:t> </a:t>
            </a:r>
            <a:r>
              <a:rPr lang="fi-FI" i="1" dirty="0" smtClean="0"/>
              <a:t>sijoitusmielessä</a:t>
            </a:r>
            <a:r>
              <a:rPr lang="fi-FI" dirty="0" smtClean="0"/>
              <a:t> sen mukaan, mikä katsotaan </a:t>
            </a:r>
            <a:r>
              <a:rPr lang="fi-FI" dirty="0"/>
              <a:t>ympäristön kannalta </a:t>
            </a:r>
            <a:r>
              <a:rPr lang="fi-FI" dirty="0" smtClean="0"/>
              <a:t>kestäväksi ja </a:t>
            </a:r>
            <a:r>
              <a:rPr lang="fi-FI" dirty="0"/>
              <a:t>millaisin </a:t>
            </a:r>
            <a:r>
              <a:rPr lang="fi-FI" dirty="0" smtClean="0"/>
              <a:t>ehdoin, </a:t>
            </a:r>
            <a:r>
              <a:rPr lang="en-GB" dirty="0" err="1" smtClean="0">
                <a:sym typeface="Wingdings" panose="05000000000000000000" pitchFamily="2" charset="2"/>
              </a:rPr>
              <a:t>sisältäen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yleiset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periaatteet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tiedonantovelvoitteet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ja</a:t>
            </a:r>
            <a:endParaRPr lang="fi-FI" dirty="0" smtClean="0"/>
          </a:p>
          <a:p>
            <a:pPr lvl="1"/>
            <a:r>
              <a:rPr lang="fi-FI" dirty="0" smtClean="0"/>
              <a:t>Artikla 9: ympäristötavoitteet</a:t>
            </a:r>
          </a:p>
          <a:p>
            <a:pPr marL="357188" lvl="2" indent="0">
              <a:buNone/>
            </a:pPr>
            <a:r>
              <a:rPr lang="fi-FI" b="1" dirty="0"/>
              <a:t>1. ilmastonmuutoksen hillintä </a:t>
            </a:r>
            <a:r>
              <a:rPr lang="fi-FI" dirty="0"/>
              <a:t>(esim. uusiutuvan energian tuotanto, puhdas liikenne)</a:t>
            </a:r>
          </a:p>
          <a:p>
            <a:pPr marL="357188" lvl="2" indent="0">
              <a:buNone/>
            </a:pPr>
            <a:r>
              <a:rPr lang="fi-FI" b="1" dirty="0"/>
              <a:t>2. ilmastonmuutokseen sopeutuminen </a:t>
            </a:r>
          </a:p>
          <a:p>
            <a:pPr marL="357188" lvl="2" indent="0">
              <a:buNone/>
            </a:pPr>
            <a:r>
              <a:rPr lang="fi-FI" b="1" dirty="0"/>
              <a:t>3. vesivarojen ja merten luonnonvarojen kestävä käyttö ja suojelu </a:t>
            </a:r>
            <a:r>
              <a:rPr lang="fi-FI" dirty="0"/>
              <a:t>(esim. puhtaat vedet)</a:t>
            </a:r>
          </a:p>
          <a:p>
            <a:pPr marL="357188" lvl="2" indent="0">
              <a:buNone/>
            </a:pPr>
            <a:r>
              <a:rPr lang="fi-FI" b="1" dirty="0"/>
              <a:t>4. siirtyminen kiertotalouteen </a:t>
            </a:r>
            <a:r>
              <a:rPr lang="fi-FI" dirty="0"/>
              <a:t>(esim. materiaalien tehokkaampi uudiskäyttö, tuotteiden elinkaaren pidentäminen) </a:t>
            </a:r>
          </a:p>
          <a:p>
            <a:pPr marL="357188" lvl="2" indent="0">
              <a:buNone/>
            </a:pPr>
            <a:r>
              <a:rPr lang="fi-FI" b="1" dirty="0"/>
              <a:t>5. ympäristön pilaantumisen ehkäiseminen ja vähentäminen </a:t>
            </a:r>
            <a:r>
              <a:rPr lang="fi-FI" dirty="0"/>
              <a:t>(esim. muiden kuin kasvihuonekaasujen vähentäminen)</a:t>
            </a:r>
          </a:p>
          <a:p>
            <a:pPr marL="357188" lvl="2" indent="0">
              <a:buNone/>
            </a:pPr>
            <a:r>
              <a:rPr lang="fi-FI" b="1" dirty="0"/>
              <a:t>6. biologisen monimuotoisuuden ja ekosysteemien suojelu ja ennallistaminen </a:t>
            </a:r>
            <a:r>
              <a:rPr lang="fi-FI" dirty="0"/>
              <a:t>(esim. kestävät maataloustoimet</a:t>
            </a:r>
            <a:r>
              <a:rPr lang="fi-FI" dirty="0" smtClean="0"/>
              <a:t>)</a:t>
            </a:r>
            <a:endParaRPr lang="fi-FI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92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Mistä</a:t>
            </a:r>
            <a:r>
              <a:rPr lang="en-GB" dirty="0" smtClean="0"/>
              <a:t> DNSH </a:t>
            </a:r>
            <a:r>
              <a:rPr lang="en-GB" dirty="0" err="1" smtClean="0"/>
              <a:t>tulee</a:t>
            </a:r>
            <a:r>
              <a:rPr lang="en-GB" dirty="0" smtClean="0"/>
              <a:t>? </a:t>
            </a:r>
            <a:r>
              <a:rPr lang="en-GB" sz="2800" dirty="0" smtClean="0"/>
              <a:t>2/2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Artikla 17: merkittävä haitta ympäristötavoitteille ’</a:t>
            </a:r>
            <a:r>
              <a:rPr lang="fi-FI" i="1" dirty="0" err="1"/>
              <a:t>significant</a:t>
            </a:r>
            <a:r>
              <a:rPr lang="fi-FI" i="1" dirty="0"/>
              <a:t> </a:t>
            </a:r>
            <a:r>
              <a:rPr lang="fi-FI" i="1" dirty="0" err="1"/>
              <a:t>harm</a:t>
            </a:r>
            <a:r>
              <a:rPr lang="fi-FI" i="1" dirty="0"/>
              <a:t>’.</a:t>
            </a:r>
            <a:r>
              <a:rPr lang="fi-FI" dirty="0"/>
              <a:t> </a:t>
            </a:r>
          </a:p>
          <a:p>
            <a:pPr lvl="1"/>
            <a:r>
              <a:rPr lang="fi-FI" dirty="0" smtClean="0"/>
              <a:t>Artikla 19: vaatimukset </a:t>
            </a:r>
            <a:r>
              <a:rPr lang="fi-FI" dirty="0"/>
              <a:t>teknisille arviointikriteereille. Teknisten arviointikriteerien tulee olla </a:t>
            </a:r>
            <a:r>
              <a:rPr lang="fi-FI" i="1" dirty="0"/>
              <a:t>selkeät ja ymmärrettävät</a:t>
            </a:r>
            <a:r>
              <a:rPr lang="fi-FI" dirty="0"/>
              <a:t>, </a:t>
            </a:r>
            <a:r>
              <a:rPr lang="fi-FI" dirty="0" smtClean="0"/>
              <a:t>niin ympäristöammattilaisille kuin yrityksille </a:t>
            </a:r>
            <a:r>
              <a:rPr lang="fi-FI" dirty="0"/>
              <a:t>ja rahoitusalan </a:t>
            </a:r>
            <a:r>
              <a:rPr lang="fi-FI" dirty="0" smtClean="0"/>
              <a:t>ammattilaisille. </a:t>
            </a:r>
            <a:r>
              <a:rPr lang="fi-FI" dirty="0"/>
              <a:t>Lisäksi niiden on oltava </a:t>
            </a:r>
            <a:r>
              <a:rPr lang="fi-FI" i="1" dirty="0"/>
              <a:t>tieteelliseen näyttöön </a:t>
            </a:r>
            <a:r>
              <a:rPr lang="fi-FI" dirty="0"/>
              <a:t>perustuvia ja </a:t>
            </a:r>
            <a:r>
              <a:rPr lang="fi-FI" i="1" dirty="0" smtClean="0"/>
              <a:t>teknologianeutraaleja</a:t>
            </a:r>
            <a:r>
              <a:rPr lang="fi-FI" dirty="0" smtClean="0"/>
              <a:t>, ja ottaa huomioon toiminnon koko </a:t>
            </a:r>
            <a:r>
              <a:rPr lang="fi-FI" i="1" dirty="0" smtClean="0"/>
              <a:t>elinkaari</a:t>
            </a:r>
            <a:r>
              <a:rPr lang="fi-FI" dirty="0" smtClean="0"/>
              <a:t>. </a:t>
            </a:r>
          </a:p>
          <a:p>
            <a:pPr marL="0" indent="0" algn="ctr">
              <a:spcBef>
                <a:spcPts val="600"/>
              </a:spcBef>
              <a:buNone/>
            </a:pPr>
            <a:endParaRPr lang="fi-FI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fi-FI" b="1" i="1" dirty="0" smtClean="0"/>
              <a:t>Eri </a:t>
            </a:r>
            <a:r>
              <a:rPr lang="fi-FI" b="1" i="1" dirty="0"/>
              <a:t>taloudellisten toimintojen tekniset arviointikriteerit määritetään alemman tasoisessa lainsäädännössä, komission delegoiduissa säädöksissä/asetuksissa. </a:t>
            </a:r>
          </a:p>
          <a:p>
            <a:pPr marL="0" indent="0" algn="ctr">
              <a:spcBef>
                <a:spcPts val="600"/>
              </a:spcBef>
              <a:buNone/>
            </a:pPr>
            <a:endParaRPr lang="fi-FI" b="1" i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fi-FI" b="1" i="1" dirty="0" smtClean="0"/>
              <a:t>Taksonomia-asetus eli kestävän </a:t>
            </a:r>
            <a:r>
              <a:rPr lang="fi-FI" b="1" i="1" dirty="0"/>
              <a:t>rahoituksen luokitusjärjestelmä, </a:t>
            </a:r>
            <a:r>
              <a:rPr lang="fi-FI" b="1" i="1" dirty="0" smtClean="0"/>
              <a:t>on raportointilainsäädäntö tietyille rahoitusmarkkinoilla </a:t>
            </a:r>
            <a:r>
              <a:rPr lang="fi-FI" b="1" i="1" dirty="0"/>
              <a:t>toimiville tahoille.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10.5.2023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3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B86F60C0CB951549B9C856197DE0CA71" ma:contentTypeVersion="4" ma:contentTypeDescription="Kampus asiakirja" ma:contentTypeScope="" ma:versionID="5c26fd187ee3130c047d472f81b6df03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49d053befe0c87f59e509e6596e3e509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eca8561-ec8c-4e53-a8f3-88959a4f2bdd}" ma:internalName="TaxCatchAll" ma:showField="CatchAllData" ma:web="fd7cc0ee-fa87-4000-9850-2911c1e545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eca8561-ec8c-4e53-a8f3-88959a4f2bdd}" ma:internalName="TaxCatchAllLabel" ma:readOnly="true" ma:showField="CatchAllDataLabel" ma:web="fd7cc0ee-fa87-4000-9850-2911c1e545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Props1.xml><?xml version="1.0" encoding="utf-8"?>
<ds:datastoreItem xmlns:ds="http://schemas.openxmlformats.org/officeDocument/2006/customXml" ds:itemID="{49A3041C-220C-423E-B286-C4171495C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E3121-D4CD-42AC-8FF5-FB08F6D5F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4AD6D-C008-4ED9-BAD0-518F5A09BE0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38b538-c2fd-4cca-8c26-6e4e32e5a04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0</TotalTime>
  <Words>622</Words>
  <Application>Microsoft Office PowerPoint</Application>
  <PresentationFormat>Widescreen</PresentationFormat>
  <Paragraphs>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YM - otsikkosivut</vt:lpstr>
      <vt:lpstr>YM - sisältösivut</vt:lpstr>
      <vt:lpstr>YM - kuvalliset sisältösivut</vt:lpstr>
      <vt:lpstr>YM - nostot ja välisivut</vt:lpstr>
      <vt:lpstr>Vihreä siirtymä ja rahoitusehdot: DNSH  Emma Terämä @eterama  Ympäristöministeriö 11.5.2023</vt:lpstr>
      <vt:lpstr>PowerPoint Presentation</vt:lpstr>
      <vt:lpstr>Vihreän siirtymän investointitarpeet</vt:lpstr>
      <vt:lpstr>PowerPoint Presentation</vt:lpstr>
      <vt:lpstr>Maatuulivoima</vt:lpstr>
      <vt:lpstr>Vihreä siirtymän investointien käynnistyminen ja vaikutukset</vt:lpstr>
      <vt:lpstr>Rahoitusehdot ja etusija:  ei merkittävää haittaa - DNSH</vt:lpstr>
      <vt:lpstr>Mistä DNSH tulee? 1/2</vt:lpstr>
      <vt:lpstr>Mistä DNSH tulee? 2/2</vt:lpstr>
      <vt:lpstr>Etusija luvituksessa</vt:lpstr>
      <vt:lpstr>DNSH-selvitys etusijan hakemisessa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ympäristönsuojelulain sekä ympäristönsuojelu- ja vesiasioiden käsittelystä aluehallintovirastoissa annetun lain muuttamisesta</dc:title>
  <dc:creator/>
  <cp:lastModifiedBy/>
  <cp:revision>6</cp:revision>
  <dcterms:created xsi:type="dcterms:W3CDTF">2021-10-19T11:33:23Z</dcterms:created>
  <dcterms:modified xsi:type="dcterms:W3CDTF">2023-05-10T11:01:35Z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0x010100B5FAB64B6C204DD994D3FAC0C34E2BFF00B86F60C0CB951549B9C856197DE0CA71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