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9" r:id="rId2"/>
  </p:sldMasterIdLst>
  <p:notesMasterIdLst>
    <p:notesMasterId r:id="rId18"/>
  </p:notesMasterIdLst>
  <p:handoutMasterIdLst>
    <p:handoutMasterId r:id="rId19"/>
  </p:handoutMasterIdLst>
  <p:sldIdLst>
    <p:sldId id="406" r:id="rId3"/>
    <p:sldId id="405" r:id="rId4"/>
    <p:sldId id="373" r:id="rId5"/>
    <p:sldId id="407" r:id="rId6"/>
    <p:sldId id="408" r:id="rId7"/>
    <p:sldId id="409" r:id="rId8"/>
    <p:sldId id="410" r:id="rId9"/>
    <p:sldId id="411" r:id="rId10"/>
    <p:sldId id="402" r:id="rId11"/>
    <p:sldId id="417" r:id="rId12"/>
    <p:sldId id="418" r:id="rId13"/>
    <p:sldId id="414" r:id="rId14"/>
    <p:sldId id="419" r:id="rId15"/>
    <p:sldId id="393" r:id="rId16"/>
    <p:sldId id="420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3EAE5051-F792-4837-A947-A5B6760FBB21}">
          <p14:sldIdLst>
            <p14:sldId id="406"/>
            <p14:sldId id="405"/>
            <p14:sldId id="373"/>
            <p14:sldId id="407"/>
            <p14:sldId id="408"/>
            <p14:sldId id="409"/>
            <p14:sldId id="410"/>
            <p14:sldId id="411"/>
            <p14:sldId id="402"/>
            <p14:sldId id="417"/>
            <p14:sldId id="418"/>
            <p14:sldId id="414"/>
            <p14:sldId id="419"/>
          </p14:sldIdLst>
        </p14:section>
        <p14:section name="Backup" id="{9A324E56-8436-415E-A7FE-DB9B56E19E2E}">
          <p14:sldIdLst>
            <p14:sldId id="393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6345"/>
    <a:srgbClr val="FBB100"/>
    <a:srgbClr val="6AA000"/>
    <a:srgbClr val="005979"/>
    <a:srgbClr val="BD2E07"/>
    <a:srgbClr val="E7EAEC"/>
    <a:srgbClr val="7F078F"/>
    <a:srgbClr val="CB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26999-B938-4766-BEA0-CE955E3A03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389A428-4860-4FA5-8E6E-14BCAA0F06A5}">
      <dgm:prSet phldrT="[Text]"/>
      <dgm:spPr>
        <a:solidFill>
          <a:srgbClr val="005979"/>
        </a:solidFill>
      </dgm:spPr>
      <dgm:t>
        <a:bodyPr/>
        <a:lstStyle/>
        <a:p>
          <a:r>
            <a:rPr lang="en-US" noProof="0" dirty="0"/>
            <a:t>hydrolysis</a:t>
          </a:r>
        </a:p>
      </dgm:t>
    </dgm:pt>
    <dgm:pt modelId="{0A56F665-4BC1-4627-96F2-51A3F4F939E0}" type="parTrans" cxnId="{C44168B2-AA9C-411F-A7EE-67F7D204EBF1}">
      <dgm:prSet/>
      <dgm:spPr/>
      <dgm:t>
        <a:bodyPr/>
        <a:lstStyle/>
        <a:p>
          <a:endParaRPr lang="de-DE"/>
        </a:p>
      </dgm:t>
    </dgm:pt>
    <dgm:pt modelId="{9B07EA0A-D05B-492D-B11E-295BDC63B854}" type="sibTrans" cxnId="{C44168B2-AA9C-411F-A7EE-67F7D204EBF1}">
      <dgm:prSet/>
      <dgm:spPr>
        <a:solidFill>
          <a:srgbClr val="6AA000"/>
        </a:solidFill>
      </dgm:spPr>
      <dgm:t>
        <a:bodyPr/>
        <a:lstStyle/>
        <a:p>
          <a:endParaRPr lang="en-US" noProof="0" dirty="0"/>
        </a:p>
      </dgm:t>
    </dgm:pt>
    <dgm:pt modelId="{E4DBEEF0-3FBB-46A5-890C-76FAB9073C90}">
      <dgm:prSet phldrT="[Text]"/>
      <dgm:spPr>
        <a:solidFill>
          <a:srgbClr val="005979"/>
        </a:solidFill>
      </dgm:spPr>
      <dgm:t>
        <a:bodyPr/>
        <a:lstStyle/>
        <a:p>
          <a:r>
            <a:rPr lang="en-US" noProof="0" dirty="0"/>
            <a:t>propionic acid</a:t>
          </a:r>
        </a:p>
      </dgm:t>
    </dgm:pt>
    <dgm:pt modelId="{9076E3E9-9A5F-4C31-B864-C77554D348F2}" type="parTrans" cxnId="{B6A76053-4F11-44F3-BFCD-1EC5BC507B7C}">
      <dgm:prSet/>
      <dgm:spPr/>
      <dgm:t>
        <a:bodyPr/>
        <a:lstStyle/>
        <a:p>
          <a:endParaRPr lang="de-DE"/>
        </a:p>
      </dgm:t>
    </dgm:pt>
    <dgm:pt modelId="{EECE2B7B-0A6B-4DF8-9A0D-5E4051AF0A88}" type="sibTrans" cxnId="{B6A76053-4F11-44F3-BFCD-1EC5BC507B7C}">
      <dgm:prSet/>
      <dgm:spPr>
        <a:solidFill>
          <a:srgbClr val="6AA000"/>
        </a:solidFill>
      </dgm:spPr>
      <dgm:t>
        <a:bodyPr/>
        <a:lstStyle/>
        <a:p>
          <a:endParaRPr lang="en-US" noProof="0" dirty="0"/>
        </a:p>
      </dgm:t>
    </dgm:pt>
    <dgm:pt modelId="{1DD3FFED-EE06-4E04-8067-F3BD9866068C}">
      <dgm:prSet phldrT="[Text]"/>
      <dgm:spPr>
        <a:solidFill>
          <a:srgbClr val="005979"/>
        </a:solidFill>
      </dgm:spPr>
      <dgm:t>
        <a:bodyPr/>
        <a:lstStyle/>
        <a:p>
          <a:r>
            <a:rPr lang="en-US" noProof="0" dirty="0"/>
            <a:t>acetic acid</a:t>
          </a:r>
        </a:p>
      </dgm:t>
    </dgm:pt>
    <dgm:pt modelId="{723D9295-24A1-4D0B-A803-FBE78A30AB31}" type="parTrans" cxnId="{7AFC422F-B80C-43F0-A4FD-C1CC9EA90266}">
      <dgm:prSet/>
      <dgm:spPr/>
      <dgm:t>
        <a:bodyPr/>
        <a:lstStyle/>
        <a:p>
          <a:endParaRPr lang="de-DE"/>
        </a:p>
      </dgm:t>
    </dgm:pt>
    <dgm:pt modelId="{1FC95088-8780-484B-9135-E4FAA9750749}" type="sibTrans" cxnId="{7AFC422F-B80C-43F0-A4FD-C1CC9EA90266}">
      <dgm:prSet/>
      <dgm:spPr>
        <a:solidFill>
          <a:srgbClr val="6AA000"/>
        </a:solidFill>
      </dgm:spPr>
      <dgm:t>
        <a:bodyPr/>
        <a:lstStyle/>
        <a:p>
          <a:endParaRPr lang="en-US" noProof="0" dirty="0"/>
        </a:p>
      </dgm:t>
    </dgm:pt>
    <dgm:pt modelId="{A9D5F3FC-211F-49B3-A5AE-4B8602A45B36}">
      <dgm:prSet/>
      <dgm:spPr>
        <a:solidFill>
          <a:srgbClr val="005979"/>
        </a:solidFill>
      </dgm:spPr>
      <dgm:t>
        <a:bodyPr/>
        <a:lstStyle/>
        <a:p>
          <a:r>
            <a:rPr lang="en-US" noProof="0" dirty="0"/>
            <a:t>methane+CO</a:t>
          </a:r>
          <a:r>
            <a:rPr lang="en-US" baseline="-25000" noProof="0" dirty="0"/>
            <a:t>2</a:t>
          </a:r>
        </a:p>
      </dgm:t>
    </dgm:pt>
    <dgm:pt modelId="{B8B47604-896A-4AD0-9B5A-0478511B41E1}" type="parTrans" cxnId="{3540CB22-79FD-46C2-BE19-0F202A721F8F}">
      <dgm:prSet/>
      <dgm:spPr/>
      <dgm:t>
        <a:bodyPr/>
        <a:lstStyle/>
        <a:p>
          <a:endParaRPr lang="de-DE"/>
        </a:p>
      </dgm:t>
    </dgm:pt>
    <dgm:pt modelId="{2F0E4343-25E7-4BA4-8523-DBB9F8C1D0BE}" type="sibTrans" cxnId="{3540CB22-79FD-46C2-BE19-0F202A721F8F}">
      <dgm:prSet/>
      <dgm:spPr/>
      <dgm:t>
        <a:bodyPr/>
        <a:lstStyle/>
        <a:p>
          <a:endParaRPr lang="de-DE"/>
        </a:p>
      </dgm:t>
    </dgm:pt>
    <dgm:pt modelId="{3059FB9B-BAE5-4578-878C-97A0AAE9C0F4}" type="pres">
      <dgm:prSet presAssocID="{FFB26999-B938-4766-BEA0-CE955E3A03AB}" presName="Name0" presStyleCnt="0">
        <dgm:presLayoutVars>
          <dgm:dir/>
          <dgm:resizeHandles val="exact"/>
        </dgm:presLayoutVars>
      </dgm:prSet>
      <dgm:spPr/>
    </dgm:pt>
    <dgm:pt modelId="{3E433E3A-64B2-4380-B08C-9CDE7F67EDE1}" type="pres">
      <dgm:prSet presAssocID="{A389A428-4860-4FA5-8E6E-14BCAA0F06A5}" presName="node" presStyleLbl="node1" presStyleIdx="0" presStyleCnt="4" custScaleY="49081">
        <dgm:presLayoutVars>
          <dgm:bulletEnabled val="1"/>
        </dgm:presLayoutVars>
      </dgm:prSet>
      <dgm:spPr/>
    </dgm:pt>
    <dgm:pt modelId="{A6A5CB5D-E1D0-4567-BCB3-659CF5D0A1E3}" type="pres">
      <dgm:prSet presAssocID="{9B07EA0A-D05B-492D-B11E-295BDC63B854}" presName="sibTrans" presStyleLbl="sibTrans2D1" presStyleIdx="0" presStyleCnt="3"/>
      <dgm:spPr/>
    </dgm:pt>
    <dgm:pt modelId="{9E69E809-4E18-4D62-83A3-F40FB47E81BD}" type="pres">
      <dgm:prSet presAssocID="{9B07EA0A-D05B-492D-B11E-295BDC63B854}" presName="connectorText" presStyleLbl="sibTrans2D1" presStyleIdx="0" presStyleCnt="3"/>
      <dgm:spPr/>
    </dgm:pt>
    <dgm:pt modelId="{C784D9DD-FAD6-424E-99FD-A45CAC93EBEF}" type="pres">
      <dgm:prSet presAssocID="{E4DBEEF0-3FBB-46A5-890C-76FAB9073C90}" presName="node" presStyleLbl="node1" presStyleIdx="1" presStyleCnt="4" custScaleY="49081">
        <dgm:presLayoutVars>
          <dgm:bulletEnabled val="1"/>
        </dgm:presLayoutVars>
      </dgm:prSet>
      <dgm:spPr/>
    </dgm:pt>
    <dgm:pt modelId="{CEDC94EE-045C-45F5-A43F-F725DA4F24FA}" type="pres">
      <dgm:prSet presAssocID="{EECE2B7B-0A6B-4DF8-9A0D-5E4051AF0A88}" presName="sibTrans" presStyleLbl="sibTrans2D1" presStyleIdx="1" presStyleCnt="3"/>
      <dgm:spPr/>
    </dgm:pt>
    <dgm:pt modelId="{0C805AC1-9B6F-4BDB-BA64-C1D247D3F637}" type="pres">
      <dgm:prSet presAssocID="{EECE2B7B-0A6B-4DF8-9A0D-5E4051AF0A88}" presName="connectorText" presStyleLbl="sibTrans2D1" presStyleIdx="1" presStyleCnt="3"/>
      <dgm:spPr/>
    </dgm:pt>
    <dgm:pt modelId="{4358CE42-5DA6-449D-90B6-6070A612A9C7}" type="pres">
      <dgm:prSet presAssocID="{1DD3FFED-EE06-4E04-8067-F3BD9866068C}" presName="node" presStyleLbl="node1" presStyleIdx="2" presStyleCnt="4" custScaleY="49081">
        <dgm:presLayoutVars>
          <dgm:bulletEnabled val="1"/>
        </dgm:presLayoutVars>
      </dgm:prSet>
      <dgm:spPr/>
    </dgm:pt>
    <dgm:pt modelId="{886F9B1F-2D0B-4897-A174-916E624DB77B}" type="pres">
      <dgm:prSet presAssocID="{1FC95088-8780-484B-9135-E4FAA9750749}" presName="sibTrans" presStyleLbl="sibTrans2D1" presStyleIdx="2" presStyleCnt="3"/>
      <dgm:spPr/>
    </dgm:pt>
    <dgm:pt modelId="{7ECBB646-BE79-4AB0-AFAF-8549D5960CBB}" type="pres">
      <dgm:prSet presAssocID="{1FC95088-8780-484B-9135-E4FAA9750749}" presName="connectorText" presStyleLbl="sibTrans2D1" presStyleIdx="2" presStyleCnt="3"/>
      <dgm:spPr/>
    </dgm:pt>
    <dgm:pt modelId="{A2B2B994-EAF9-4987-9154-885CB16FE2A4}" type="pres">
      <dgm:prSet presAssocID="{A9D5F3FC-211F-49B3-A5AE-4B8602A45B36}" presName="node" presStyleLbl="node1" presStyleIdx="3" presStyleCnt="4" custScaleY="49081">
        <dgm:presLayoutVars>
          <dgm:bulletEnabled val="1"/>
        </dgm:presLayoutVars>
      </dgm:prSet>
      <dgm:spPr/>
    </dgm:pt>
  </dgm:ptLst>
  <dgm:cxnLst>
    <dgm:cxn modelId="{9FFF0509-2277-485B-8782-F01796459832}" type="presOf" srcId="{1FC95088-8780-484B-9135-E4FAA9750749}" destId="{886F9B1F-2D0B-4897-A174-916E624DB77B}" srcOrd="0" destOrd="0" presId="urn:microsoft.com/office/officeart/2005/8/layout/process1"/>
    <dgm:cxn modelId="{BCE1C60B-0EC4-4616-97E8-99D93FF60375}" type="presOf" srcId="{A9D5F3FC-211F-49B3-A5AE-4B8602A45B36}" destId="{A2B2B994-EAF9-4987-9154-885CB16FE2A4}" srcOrd="0" destOrd="0" presId="urn:microsoft.com/office/officeart/2005/8/layout/process1"/>
    <dgm:cxn modelId="{2197D520-034D-439A-8092-FCC57561BFB0}" type="presOf" srcId="{1FC95088-8780-484B-9135-E4FAA9750749}" destId="{7ECBB646-BE79-4AB0-AFAF-8549D5960CBB}" srcOrd="1" destOrd="0" presId="urn:microsoft.com/office/officeart/2005/8/layout/process1"/>
    <dgm:cxn modelId="{3540CB22-79FD-46C2-BE19-0F202A721F8F}" srcId="{FFB26999-B938-4766-BEA0-CE955E3A03AB}" destId="{A9D5F3FC-211F-49B3-A5AE-4B8602A45B36}" srcOrd="3" destOrd="0" parTransId="{B8B47604-896A-4AD0-9B5A-0478511B41E1}" sibTransId="{2F0E4343-25E7-4BA4-8523-DBB9F8C1D0BE}"/>
    <dgm:cxn modelId="{7AFC422F-B80C-43F0-A4FD-C1CC9EA90266}" srcId="{FFB26999-B938-4766-BEA0-CE955E3A03AB}" destId="{1DD3FFED-EE06-4E04-8067-F3BD9866068C}" srcOrd="2" destOrd="0" parTransId="{723D9295-24A1-4D0B-A803-FBE78A30AB31}" sibTransId="{1FC95088-8780-484B-9135-E4FAA9750749}"/>
    <dgm:cxn modelId="{F4F92951-4B13-48A8-A0D5-FD9099276BF4}" type="presOf" srcId="{9B07EA0A-D05B-492D-B11E-295BDC63B854}" destId="{A6A5CB5D-E1D0-4567-BCB3-659CF5D0A1E3}" srcOrd="0" destOrd="0" presId="urn:microsoft.com/office/officeart/2005/8/layout/process1"/>
    <dgm:cxn modelId="{B6A76053-4F11-44F3-BFCD-1EC5BC507B7C}" srcId="{FFB26999-B938-4766-BEA0-CE955E3A03AB}" destId="{E4DBEEF0-3FBB-46A5-890C-76FAB9073C90}" srcOrd="1" destOrd="0" parTransId="{9076E3E9-9A5F-4C31-B864-C77554D348F2}" sibTransId="{EECE2B7B-0A6B-4DF8-9A0D-5E4051AF0A88}"/>
    <dgm:cxn modelId="{D77D6759-0DF1-4BE3-BC75-3767204C0470}" type="presOf" srcId="{FFB26999-B938-4766-BEA0-CE955E3A03AB}" destId="{3059FB9B-BAE5-4578-878C-97A0AAE9C0F4}" srcOrd="0" destOrd="0" presId="urn:microsoft.com/office/officeart/2005/8/layout/process1"/>
    <dgm:cxn modelId="{F4105A8C-B145-44DD-9151-DB1079DE514D}" type="presOf" srcId="{1DD3FFED-EE06-4E04-8067-F3BD9866068C}" destId="{4358CE42-5DA6-449D-90B6-6070A612A9C7}" srcOrd="0" destOrd="0" presId="urn:microsoft.com/office/officeart/2005/8/layout/process1"/>
    <dgm:cxn modelId="{A0835AA6-4EA1-49E4-86A3-387F0E8DC550}" type="presOf" srcId="{A389A428-4860-4FA5-8E6E-14BCAA0F06A5}" destId="{3E433E3A-64B2-4380-B08C-9CDE7F67EDE1}" srcOrd="0" destOrd="0" presId="urn:microsoft.com/office/officeart/2005/8/layout/process1"/>
    <dgm:cxn modelId="{C44168B2-AA9C-411F-A7EE-67F7D204EBF1}" srcId="{FFB26999-B938-4766-BEA0-CE955E3A03AB}" destId="{A389A428-4860-4FA5-8E6E-14BCAA0F06A5}" srcOrd="0" destOrd="0" parTransId="{0A56F665-4BC1-4627-96F2-51A3F4F939E0}" sibTransId="{9B07EA0A-D05B-492D-B11E-295BDC63B854}"/>
    <dgm:cxn modelId="{348FD4C7-FFFB-4A46-A6CA-621387270BF5}" type="presOf" srcId="{EECE2B7B-0A6B-4DF8-9A0D-5E4051AF0A88}" destId="{CEDC94EE-045C-45F5-A43F-F725DA4F24FA}" srcOrd="0" destOrd="0" presId="urn:microsoft.com/office/officeart/2005/8/layout/process1"/>
    <dgm:cxn modelId="{2FA827EC-BB71-44EB-92E6-CC983A71CDFD}" type="presOf" srcId="{E4DBEEF0-3FBB-46A5-890C-76FAB9073C90}" destId="{C784D9DD-FAD6-424E-99FD-A45CAC93EBEF}" srcOrd="0" destOrd="0" presId="urn:microsoft.com/office/officeart/2005/8/layout/process1"/>
    <dgm:cxn modelId="{51524FFC-B8C3-4972-B2A7-CD9AD96B026F}" type="presOf" srcId="{EECE2B7B-0A6B-4DF8-9A0D-5E4051AF0A88}" destId="{0C805AC1-9B6F-4BDB-BA64-C1D247D3F637}" srcOrd="1" destOrd="0" presId="urn:microsoft.com/office/officeart/2005/8/layout/process1"/>
    <dgm:cxn modelId="{75E449FE-9157-43FE-94F3-951C0AFC6333}" type="presOf" srcId="{9B07EA0A-D05B-492D-B11E-295BDC63B854}" destId="{9E69E809-4E18-4D62-83A3-F40FB47E81BD}" srcOrd="1" destOrd="0" presId="urn:microsoft.com/office/officeart/2005/8/layout/process1"/>
    <dgm:cxn modelId="{F7F68BD4-7ABF-4AC5-A3DA-326A80527085}" type="presParOf" srcId="{3059FB9B-BAE5-4578-878C-97A0AAE9C0F4}" destId="{3E433E3A-64B2-4380-B08C-9CDE7F67EDE1}" srcOrd="0" destOrd="0" presId="urn:microsoft.com/office/officeart/2005/8/layout/process1"/>
    <dgm:cxn modelId="{19A59954-43CF-4844-89D6-99EA64DB3E99}" type="presParOf" srcId="{3059FB9B-BAE5-4578-878C-97A0AAE9C0F4}" destId="{A6A5CB5D-E1D0-4567-BCB3-659CF5D0A1E3}" srcOrd="1" destOrd="0" presId="urn:microsoft.com/office/officeart/2005/8/layout/process1"/>
    <dgm:cxn modelId="{F9387639-A57E-49BB-B59C-883DD7688ED8}" type="presParOf" srcId="{A6A5CB5D-E1D0-4567-BCB3-659CF5D0A1E3}" destId="{9E69E809-4E18-4D62-83A3-F40FB47E81BD}" srcOrd="0" destOrd="0" presId="urn:microsoft.com/office/officeart/2005/8/layout/process1"/>
    <dgm:cxn modelId="{D98F8740-765B-4D92-92B9-DC086D47F128}" type="presParOf" srcId="{3059FB9B-BAE5-4578-878C-97A0AAE9C0F4}" destId="{C784D9DD-FAD6-424E-99FD-A45CAC93EBEF}" srcOrd="2" destOrd="0" presId="urn:microsoft.com/office/officeart/2005/8/layout/process1"/>
    <dgm:cxn modelId="{85B73418-0663-471E-AD96-3C504F1A3527}" type="presParOf" srcId="{3059FB9B-BAE5-4578-878C-97A0AAE9C0F4}" destId="{CEDC94EE-045C-45F5-A43F-F725DA4F24FA}" srcOrd="3" destOrd="0" presId="urn:microsoft.com/office/officeart/2005/8/layout/process1"/>
    <dgm:cxn modelId="{9A4CD9BF-66ED-4004-AB91-B87EBB6E6679}" type="presParOf" srcId="{CEDC94EE-045C-45F5-A43F-F725DA4F24FA}" destId="{0C805AC1-9B6F-4BDB-BA64-C1D247D3F637}" srcOrd="0" destOrd="0" presId="urn:microsoft.com/office/officeart/2005/8/layout/process1"/>
    <dgm:cxn modelId="{41104251-4D18-452F-B071-F9DD52908DD7}" type="presParOf" srcId="{3059FB9B-BAE5-4578-878C-97A0AAE9C0F4}" destId="{4358CE42-5DA6-449D-90B6-6070A612A9C7}" srcOrd="4" destOrd="0" presId="urn:microsoft.com/office/officeart/2005/8/layout/process1"/>
    <dgm:cxn modelId="{677D2660-1413-4293-ADF5-CF4DC535C321}" type="presParOf" srcId="{3059FB9B-BAE5-4578-878C-97A0AAE9C0F4}" destId="{886F9B1F-2D0B-4897-A174-916E624DB77B}" srcOrd="5" destOrd="0" presId="urn:microsoft.com/office/officeart/2005/8/layout/process1"/>
    <dgm:cxn modelId="{E6D7FAE6-6DEE-4B2D-B367-7AFE5598E2C7}" type="presParOf" srcId="{886F9B1F-2D0B-4897-A174-916E624DB77B}" destId="{7ECBB646-BE79-4AB0-AFAF-8549D5960CBB}" srcOrd="0" destOrd="0" presId="urn:microsoft.com/office/officeart/2005/8/layout/process1"/>
    <dgm:cxn modelId="{ADD9899A-4DC4-48EF-80E9-004880C806B8}" type="presParOf" srcId="{3059FB9B-BAE5-4578-878C-97A0AAE9C0F4}" destId="{A2B2B994-EAF9-4987-9154-885CB16FE2A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33E3A-64B2-4380-B08C-9CDE7F67EDE1}">
      <dsp:nvSpPr>
        <dsp:cNvPr id="0" name=""/>
        <dsp:cNvSpPr/>
      </dsp:nvSpPr>
      <dsp:spPr>
        <a:xfrm>
          <a:off x="4976" y="90818"/>
          <a:ext cx="2175708" cy="640715"/>
        </a:xfrm>
        <a:prstGeom prst="roundRect">
          <a:avLst>
            <a:gd name="adj" fmla="val 10000"/>
          </a:avLst>
        </a:prstGeom>
        <a:solidFill>
          <a:srgbClr val="005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hydrolysis</a:t>
          </a:r>
        </a:p>
      </dsp:txBody>
      <dsp:txXfrm>
        <a:off x="23742" y="109584"/>
        <a:ext cx="2138176" cy="603183"/>
      </dsp:txXfrm>
    </dsp:sp>
    <dsp:sp modelId="{A6A5CB5D-E1D0-4567-BCB3-659CF5D0A1E3}">
      <dsp:nvSpPr>
        <dsp:cNvPr id="0" name=""/>
        <dsp:cNvSpPr/>
      </dsp:nvSpPr>
      <dsp:spPr>
        <a:xfrm>
          <a:off x="2398255" y="141388"/>
          <a:ext cx="461250" cy="539575"/>
        </a:xfrm>
        <a:prstGeom prst="rightArrow">
          <a:avLst>
            <a:gd name="adj1" fmla="val 60000"/>
            <a:gd name="adj2" fmla="val 50000"/>
          </a:avLst>
        </a:prstGeom>
        <a:solidFill>
          <a:srgbClr val="6AA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noProof="0" dirty="0"/>
        </a:p>
      </dsp:txBody>
      <dsp:txXfrm>
        <a:off x="2398255" y="249303"/>
        <a:ext cx="322875" cy="323745"/>
      </dsp:txXfrm>
    </dsp:sp>
    <dsp:sp modelId="{C784D9DD-FAD6-424E-99FD-A45CAC93EBEF}">
      <dsp:nvSpPr>
        <dsp:cNvPr id="0" name=""/>
        <dsp:cNvSpPr/>
      </dsp:nvSpPr>
      <dsp:spPr>
        <a:xfrm>
          <a:off x="3050968" y="90818"/>
          <a:ext cx="2175708" cy="640715"/>
        </a:xfrm>
        <a:prstGeom prst="roundRect">
          <a:avLst>
            <a:gd name="adj" fmla="val 10000"/>
          </a:avLst>
        </a:prstGeom>
        <a:solidFill>
          <a:srgbClr val="005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propionic acid</a:t>
          </a:r>
        </a:p>
      </dsp:txBody>
      <dsp:txXfrm>
        <a:off x="3069734" y="109584"/>
        <a:ext cx="2138176" cy="603183"/>
      </dsp:txXfrm>
    </dsp:sp>
    <dsp:sp modelId="{CEDC94EE-045C-45F5-A43F-F725DA4F24FA}">
      <dsp:nvSpPr>
        <dsp:cNvPr id="0" name=""/>
        <dsp:cNvSpPr/>
      </dsp:nvSpPr>
      <dsp:spPr>
        <a:xfrm>
          <a:off x="5444247" y="141388"/>
          <a:ext cx="461250" cy="539575"/>
        </a:xfrm>
        <a:prstGeom prst="rightArrow">
          <a:avLst>
            <a:gd name="adj1" fmla="val 60000"/>
            <a:gd name="adj2" fmla="val 50000"/>
          </a:avLst>
        </a:prstGeom>
        <a:solidFill>
          <a:srgbClr val="6AA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noProof="0" dirty="0"/>
        </a:p>
      </dsp:txBody>
      <dsp:txXfrm>
        <a:off x="5444247" y="249303"/>
        <a:ext cx="322875" cy="323745"/>
      </dsp:txXfrm>
    </dsp:sp>
    <dsp:sp modelId="{4358CE42-5DA6-449D-90B6-6070A612A9C7}">
      <dsp:nvSpPr>
        <dsp:cNvPr id="0" name=""/>
        <dsp:cNvSpPr/>
      </dsp:nvSpPr>
      <dsp:spPr>
        <a:xfrm>
          <a:off x="6096960" y="90818"/>
          <a:ext cx="2175708" cy="640715"/>
        </a:xfrm>
        <a:prstGeom prst="roundRect">
          <a:avLst>
            <a:gd name="adj" fmla="val 10000"/>
          </a:avLst>
        </a:prstGeom>
        <a:solidFill>
          <a:srgbClr val="005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acetic acid</a:t>
          </a:r>
        </a:p>
      </dsp:txBody>
      <dsp:txXfrm>
        <a:off x="6115726" y="109584"/>
        <a:ext cx="2138176" cy="603183"/>
      </dsp:txXfrm>
    </dsp:sp>
    <dsp:sp modelId="{886F9B1F-2D0B-4897-A174-916E624DB77B}">
      <dsp:nvSpPr>
        <dsp:cNvPr id="0" name=""/>
        <dsp:cNvSpPr/>
      </dsp:nvSpPr>
      <dsp:spPr>
        <a:xfrm>
          <a:off x="8490239" y="141388"/>
          <a:ext cx="461250" cy="539575"/>
        </a:xfrm>
        <a:prstGeom prst="rightArrow">
          <a:avLst>
            <a:gd name="adj1" fmla="val 60000"/>
            <a:gd name="adj2" fmla="val 50000"/>
          </a:avLst>
        </a:prstGeom>
        <a:solidFill>
          <a:srgbClr val="6AA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noProof="0" dirty="0"/>
        </a:p>
      </dsp:txBody>
      <dsp:txXfrm>
        <a:off x="8490239" y="249303"/>
        <a:ext cx="322875" cy="323745"/>
      </dsp:txXfrm>
    </dsp:sp>
    <dsp:sp modelId="{A2B2B994-EAF9-4987-9154-885CB16FE2A4}">
      <dsp:nvSpPr>
        <dsp:cNvPr id="0" name=""/>
        <dsp:cNvSpPr/>
      </dsp:nvSpPr>
      <dsp:spPr>
        <a:xfrm>
          <a:off x="9142952" y="90818"/>
          <a:ext cx="2175708" cy="640715"/>
        </a:xfrm>
        <a:prstGeom prst="roundRect">
          <a:avLst>
            <a:gd name="adj" fmla="val 10000"/>
          </a:avLst>
        </a:prstGeom>
        <a:solidFill>
          <a:srgbClr val="005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methane+CO</a:t>
          </a:r>
          <a:r>
            <a:rPr lang="en-US" sz="2400" kern="1200" baseline="-25000" noProof="0" dirty="0"/>
            <a:t>2</a:t>
          </a:r>
        </a:p>
      </dsp:txBody>
      <dsp:txXfrm>
        <a:off x="9161718" y="109584"/>
        <a:ext cx="2138176" cy="60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D11567-74BA-42BC-8202-152B2CEA38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6F37E7-B2A7-4088-B310-DAFD24E9C1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CA307-7E91-4155-8DBD-F759063A966C}" type="datetimeFigureOut">
              <a:rPr lang="de-DE" smtClean="0"/>
              <a:t>15.05.2023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D4BFDA-948A-46B1-BC0D-12040E92FA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B83856-868B-4100-A11D-C966B909A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DAE9-4FAE-4C63-B8F8-68B8408BF5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887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DAFF8-4108-4E0E-9242-05E2697B1161}" type="datetimeFigureOut">
              <a:rPr lang="de-DE" smtClean="0"/>
              <a:t>15.05.2023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F1255-EC19-4FB4-84BD-57016B54D1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7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F1255-EC19-4FB4-84BD-57016B54D185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199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F1255-EC19-4FB4-84BD-57016B54D185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3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F1255-EC19-4FB4-84BD-57016B54D1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59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4A299-3F6E-40D4-91B5-168D78B2CB02}" type="slidenum">
              <a:rPr lang="de-DE">
                <a:solidFill>
                  <a:prstClr val="black"/>
                </a:solidFill>
              </a:rPr>
              <a:pPr/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5900" y="808038"/>
            <a:ext cx="7185025" cy="4041775"/>
          </a:xfrm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90" y="5126235"/>
            <a:ext cx="4940903" cy="484880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83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4A299-3F6E-40D4-91B5-168D78B2CB02}" type="slidenum">
              <a:rPr lang="de-DE">
                <a:solidFill>
                  <a:prstClr val="black"/>
                </a:solidFill>
              </a:rPr>
              <a:pPr/>
              <a:t>15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5900" y="808038"/>
            <a:ext cx="7185025" cy="4041775"/>
          </a:xfrm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90" y="5126235"/>
            <a:ext cx="4940903" cy="484880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01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itel mit Bil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84000">
                <a:schemeClr val="accent2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F1914C-2043-4CE4-8C6B-614BE40F0E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33388" y="5379622"/>
            <a:ext cx="10438612" cy="720000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(optional)</a:t>
            </a:r>
          </a:p>
          <a:p>
            <a:r>
              <a:rPr lang="de-DE" dirty="0"/>
              <a:t>Datum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1326665" y="5991025"/>
            <a:ext cx="432000" cy="432000"/>
          </a:xfrm>
          <a:prstGeom prst="rect">
            <a:avLst/>
          </a:prstGeo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3A55FD9-2C0B-44AC-B59B-EF0A4F36CF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169053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30DB87-C596-47DE-9847-48653C9E99B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33388" y="1511999"/>
            <a:ext cx="11323837" cy="49110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24D6A4-68B7-433B-8A78-242F72FE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955116-C03B-4D12-8D06-236F9FDC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30364CC-1B36-4C44-9CD4-0505A6E404A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5315-0E8D-4D29-B749-AC36A391DF0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433388" y="1511999"/>
            <a:ext cx="5400000" cy="49110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45B74-6713-4896-AA36-D9F98165A686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359524" y="1512000"/>
            <a:ext cx="5398075" cy="49110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EDA50F-961F-4D56-9129-380C1798465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296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 userDrawn="1">
          <p15:clr>
            <a:srgbClr val="F26B43"/>
          </p15:clr>
        </p15:guide>
        <p15:guide id="2" pos="4006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_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5315-0E8D-4D29-B749-AC36A391DF0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433388" y="1511999"/>
            <a:ext cx="3420000" cy="49110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45B74-6713-4896-AA36-D9F98165A686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4376737" y="1512888"/>
            <a:ext cx="3438525" cy="49110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265A3ED-7D60-4F67-88EE-D8B00AFE99BB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8339138" y="1512888"/>
            <a:ext cx="3418462" cy="49101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12E7C8-C22A-4FC6-86E6-A5C26A6438F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81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27" userDrawn="1">
          <p15:clr>
            <a:srgbClr val="F26B43"/>
          </p15:clr>
        </p15:guide>
        <p15:guide id="2" pos="2757" userDrawn="1">
          <p15:clr>
            <a:srgbClr val="F26B43"/>
          </p15:clr>
        </p15:guide>
        <p15:guide id="3" pos="4923" userDrawn="1">
          <p15:clr>
            <a:srgbClr val="F26B43"/>
          </p15:clr>
        </p15:guide>
        <p15:guide id="4" pos="5253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_Bild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24D6A4-68B7-433B-8A78-242F72FE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955116-C03B-4D12-8D06-236F9FDC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30364CC-1B36-4C44-9CD4-0505A6E404A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DD7166F-9B98-4247-82AB-C3AD40D69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3387" y="1512888"/>
            <a:ext cx="11325226" cy="4910137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23155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_Bild/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45B74-6713-4896-AA36-D9F98165A686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357940" y="1512000"/>
            <a:ext cx="5400674" cy="49110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EDA50F-961F-4D56-9129-380C1798465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C1BC90C-B700-4EF8-82F6-3F4FD26B88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3388" y="1511300"/>
            <a:ext cx="5400675" cy="49117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153227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 userDrawn="1">
          <p15:clr>
            <a:srgbClr val="F26B43"/>
          </p15:clr>
        </p15:guide>
        <p15:guide id="2" pos="4006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6_Inhalt/Bil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5315-0E8D-4D29-B749-AC36A391DF0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433388" y="1511999"/>
            <a:ext cx="5400000" cy="49110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EDA50F-961F-4D56-9129-380C1798465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CD90335-8167-41B6-B8A1-0B0AE2EAF3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58614" y="1512888"/>
            <a:ext cx="5399999" cy="4910137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02258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 userDrawn="1">
          <p15:clr>
            <a:srgbClr val="F26B43"/>
          </p15:clr>
        </p15:guide>
        <p15:guide id="2" pos="4006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1_Grafik mit Hintergrund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4BA505-327E-4FB9-B7D2-E1C904B99031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84000">
                <a:schemeClr val="accent2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CE880-3173-48FA-9F5D-C8C3B301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Wilhelm Winkelmann                 Biomethane from municipal biowaste as fuel for waste-collecting vehicles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3A3BE1-9D3E-4C6F-903A-99673E9C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F25DE11-86A4-4DA7-87B4-B77069C9E9F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133200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4BD30096-1020-45CC-BFD6-9960C342D7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D1A6A5-3FA5-420C-B283-0E2CBB1B735D}"/>
              </a:ext>
            </a:extLst>
          </p:cNvPr>
          <p:cNvSpPr txBox="1"/>
          <p:nvPr userDrawn="1"/>
        </p:nvSpPr>
        <p:spPr bwMode="white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Berliner Stadtreinigung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2DDFF8E-0DE6-4209-AB56-7B7A0820D0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14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2_Tabelle mehrseitig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CC547955-26EC-4A2A-A779-9B1FEFB9F3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 bwMode="gray">
          <a:xfrm>
            <a:off x="433387" y="1512888"/>
            <a:ext cx="11325226" cy="4911725"/>
          </a:xfrm>
        </p:spPr>
        <p:txBody>
          <a:bodyPr/>
          <a:lstStyle/>
          <a:p>
            <a:r>
              <a:rPr lang="de-DE" dirty="0"/>
              <a:t>Tabelle durch Klicken auf Symbol hinzufügen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05FE108-388A-47A1-88FA-BFF8977D02A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133200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643BE40C-F879-4FB3-B0DD-1B909EE7FA9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568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2_Tabelle mehrseitig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B37647A2-157A-4E59-BD91-0275D32F8A0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 bwMode="gray">
          <a:xfrm>
            <a:off x="433388" y="433388"/>
            <a:ext cx="11325277" cy="5989637"/>
          </a:xfrm>
        </p:spPr>
        <p:txBody>
          <a:bodyPr/>
          <a:lstStyle/>
          <a:p>
            <a:r>
              <a:rPr lang="de-DE" dirty="0"/>
              <a:t>Tabelle durch Klicken auf Symbol hinzufügen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1B5695-E3D4-4E03-A890-A8395D167C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Wilhelm Winkelmann                 Biomethane from municipal biowaste as fuel for waste-collecting vehicles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54FB91-DC11-40D8-A5B8-6B3D7A842D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ctr"/>
            <a:fld id="{7DC48F7A-FB99-4F8F-966D-CE407EBD00B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0EA35F-6751-4D98-BDC0-5E25EB25156D}"/>
              </a:ext>
            </a:extLst>
          </p:cNvPr>
          <p:cNvSpPr txBox="1"/>
          <p:nvPr userDrawn="1"/>
        </p:nvSpPr>
        <p:spPr bwMode="black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Berliner Stadtreinigung</a:t>
            </a:r>
          </a:p>
        </p:txBody>
      </p:sp>
    </p:spTree>
    <p:extLst>
      <p:ext uri="{BB962C8B-B14F-4D97-AF65-F5344CB8AC3E}">
        <p14:creationId xmlns:p14="http://schemas.microsoft.com/office/powerpoint/2010/main" val="403790598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3_leer mit Titel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279583-82F8-4ED8-9F5B-C9DF1A907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Wilhelm Winkelmann                 Biomethane from municipal biowaste as fuel for waste-collecting vehicles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5A586F-466A-44F1-A5E9-892088619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ctr"/>
            <a:fld id="{7DC48F7A-FB99-4F8F-966D-CE407EBD00B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D1E5A7-9C0E-4386-9420-B2818A86BF74}"/>
              </a:ext>
            </a:extLst>
          </p:cNvPr>
          <p:cNvSpPr txBox="1"/>
          <p:nvPr userDrawn="1"/>
        </p:nvSpPr>
        <p:spPr bwMode="black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Berliner Stadtreinigung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5B4149-63D5-42D0-9E3A-BE141BB916E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25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_Titel Oran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/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F1914C-2043-4CE4-8C6B-614BE40F0E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379622"/>
            <a:ext cx="10440000" cy="720000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(optional)</a:t>
            </a:r>
          </a:p>
          <a:p>
            <a:r>
              <a:rPr lang="de-DE" dirty="0"/>
              <a:t>Datum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9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4_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279583-82F8-4ED8-9F5B-C9DF1A907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Wilhelm Winkelmann                 Biomethane from municipal biowaste as fuel for waste-collecting vehicles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5A586F-466A-44F1-A5E9-892088619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ctr"/>
            <a:fld id="{7DC48F7A-FB99-4F8F-966D-CE407EBD00B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D1E5A7-9C0E-4386-9420-B2818A86BF74}"/>
              </a:ext>
            </a:extLst>
          </p:cNvPr>
          <p:cNvSpPr txBox="1"/>
          <p:nvPr userDrawn="1"/>
        </p:nvSpPr>
        <p:spPr bwMode="black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Berliner Stadtreinigung</a:t>
            </a:r>
          </a:p>
        </p:txBody>
      </p:sp>
    </p:spTree>
    <p:extLst>
      <p:ext uri="{BB962C8B-B14F-4D97-AF65-F5344CB8AC3E}">
        <p14:creationId xmlns:p14="http://schemas.microsoft.com/office/powerpoint/2010/main" val="241544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824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1_Abschlussfolie mit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84000">
                <a:schemeClr val="accent2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Präsentationsabschluss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3A55FD9-2C0B-44AC-B59B-EF0A4F36CF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758343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2_Abschlussfolie Orang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-1" y="0"/>
            <a:ext cx="61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5421600" cy="1800000"/>
          </a:xfrm>
          <a:effectLst/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Präsentations-abschluss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88397D6E-0FAF-4E1C-81DA-004A861A4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1268510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3_Abschlussfolie Oran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/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Präsentationsabschluss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40821-E264-4F02-9C33-E3FA57E3F60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0196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1_Titel mit Bild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84000">
                <a:schemeClr val="accent2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F1914C-2043-4CE4-8C6B-614BE40F0E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33388" y="5379622"/>
            <a:ext cx="10438612" cy="720000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(optional)</a:t>
            </a:r>
          </a:p>
          <a:p>
            <a:r>
              <a:rPr lang="de-DE" dirty="0"/>
              <a:t>Datum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6665" y="5991025"/>
            <a:ext cx="432000" cy="432000"/>
          </a:xfrm>
          <a:prstGeom prst="rect">
            <a:avLst/>
          </a:prstGeo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3A55FD9-2C0B-44AC-B59B-EF0A4F36CF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1211241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_Titel Oran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/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F1914C-2043-4CE4-8C6B-614BE40F0E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379622"/>
            <a:ext cx="10440000" cy="720000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(optional)</a:t>
            </a:r>
          </a:p>
          <a:p>
            <a:r>
              <a:rPr lang="de-DE" dirty="0"/>
              <a:t>Datum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3_Titel Grau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/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F1914C-2043-4CE4-8C6B-614BE40F0E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33388" y="5379622"/>
            <a:ext cx="10438612" cy="720000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(optional)</a:t>
            </a:r>
          </a:p>
          <a:p>
            <a:r>
              <a:rPr lang="de-DE" dirty="0"/>
              <a:t>Datum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75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1_Kapiteltrenn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-1" y="0"/>
            <a:ext cx="121932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88397D6E-0FAF-4E1C-81DA-004A861A4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3325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3_Titel Grau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/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F1914C-2043-4CE4-8C6B-614BE40F0E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33388" y="5379622"/>
            <a:ext cx="10438612" cy="720000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 (optional)</a:t>
            </a:r>
          </a:p>
          <a:p>
            <a:r>
              <a:rPr lang="de-DE" dirty="0"/>
              <a:t>Datum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6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2_Kapiteltrennseite Gr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-1" y="0"/>
            <a:ext cx="612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5421600" cy="1800000"/>
          </a:xfrm>
          <a:effectLst/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Kapiteltitel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88397D6E-0FAF-4E1C-81DA-004A861A4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258137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3_Kapiteltrennseite Grau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/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Kapiteltitel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10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Kapiteltrennseite mit Agenda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425E415-3720-483A-BC41-3A8A467D6195}"/>
              </a:ext>
            </a:extLst>
          </p:cNvPr>
          <p:cNvSpPr/>
          <p:nvPr userDrawn="1"/>
        </p:nvSpPr>
        <p:spPr bwMode="gray">
          <a:xfrm>
            <a:off x="-1" y="0"/>
            <a:ext cx="612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162BF98-290E-4751-8482-53FAC4C994D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133200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0987143C-EAD4-470C-901A-2CF79C2B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9A80FAC-65E5-4C7E-A2CA-F9A6AA717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04880C6-EAFF-4EDC-A225-13C44BB25A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3388" y="1512888"/>
            <a:ext cx="5400000" cy="4910137"/>
          </a:xfrm>
        </p:spPr>
        <p:txBody>
          <a:bodyPr/>
          <a:lstStyle>
            <a:lvl1pPr marL="252000" indent="-2520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Agenda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3A1A0C-D0D2-4D70-9E1A-534D04F48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0400" y="410400"/>
            <a:ext cx="5421600" cy="79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7283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Agenda m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542665" y="6498000"/>
            <a:ext cx="216000" cy="216000"/>
          </a:xfrm>
        </p:spPr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ADD7-50B6-426A-B48B-1E548DA9D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E9F2673-BF54-4FC2-AC54-0C71437A4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1512888"/>
            <a:ext cx="5400675" cy="4910136"/>
          </a:xfrm>
        </p:spPr>
        <p:txBody>
          <a:bodyPr/>
          <a:lstStyle>
            <a:lvl1pPr marL="252000" indent="-2520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b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DE" dirty="0"/>
              <a:t>Agenda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53012B1-517D-4E7F-9F5F-5E6C1E91D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9525" y="1512888"/>
            <a:ext cx="5399088" cy="4910137"/>
          </a:xfrm>
        </p:spPr>
        <p:txBody>
          <a:bodyPr/>
          <a:lstStyle>
            <a:lvl1pPr marL="252000" indent="-2520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b="0"/>
            </a:lvl1pPr>
            <a:lvl3pPr marL="252000" indent="-252000">
              <a:spcAft>
                <a:spcPts val="800"/>
              </a:spcAft>
              <a:defRPr sz="2200"/>
            </a:lvl3pPr>
          </a:lstStyle>
          <a:p>
            <a:pPr lvl="0"/>
            <a:r>
              <a:rPr lang="de-DE" dirty="0"/>
              <a:t>Agenda bearbeiten</a:t>
            </a:r>
          </a:p>
        </p:txBody>
      </p:sp>
    </p:spTree>
    <p:extLst>
      <p:ext uri="{BB962C8B-B14F-4D97-AF65-F5344CB8AC3E}">
        <p14:creationId xmlns:p14="http://schemas.microsoft.com/office/powerpoint/2010/main" val="216928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>
          <p15:clr>
            <a:srgbClr val="F26B43"/>
          </p15:clr>
        </p15:guide>
        <p15:guide id="2" pos="4006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Agenda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ADD7-50B6-426A-B48B-1E548DA9D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0A6853-93BE-4813-B2F9-E6427787B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1512888"/>
            <a:ext cx="5400675" cy="4910136"/>
          </a:xfrm>
        </p:spPr>
        <p:txBody>
          <a:bodyPr/>
          <a:lstStyle>
            <a:lvl1pPr marL="468000" indent="-468000">
              <a:spcAft>
                <a:spcPts val="800"/>
              </a:spcAft>
              <a:buClrTx/>
              <a:buFont typeface="+mj-lt"/>
              <a:buAutoNum type="arabicPeriod"/>
              <a:defRPr sz="2200" b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DE" dirty="0"/>
              <a:t>Agenda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9110766-90AF-496D-8262-B15C15422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9525" y="1512888"/>
            <a:ext cx="5399088" cy="4910137"/>
          </a:xfrm>
        </p:spPr>
        <p:txBody>
          <a:bodyPr/>
          <a:lstStyle>
            <a:lvl1pPr marL="468000" indent="-468000">
              <a:spcAft>
                <a:spcPts val="800"/>
              </a:spcAft>
              <a:buClrTx/>
              <a:buFont typeface="+mj-lt"/>
              <a:buAutoNum type="arabicPeriod"/>
              <a:defRPr sz="2200" b="0"/>
            </a:lvl1pPr>
            <a:lvl3pPr marL="252000" indent="-252000">
              <a:spcAft>
                <a:spcPts val="800"/>
              </a:spcAft>
              <a:defRPr sz="2200"/>
            </a:lvl3pPr>
          </a:lstStyle>
          <a:p>
            <a:pPr lvl="0"/>
            <a:r>
              <a:rPr lang="de-DE" dirty="0"/>
              <a:t>Agenda bearbeiten</a:t>
            </a:r>
          </a:p>
        </p:txBody>
      </p:sp>
    </p:spTree>
    <p:extLst>
      <p:ext uri="{BB962C8B-B14F-4D97-AF65-F5344CB8AC3E}">
        <p14:creationId xmlns:p14="http://schemas.microsoft.com/office/powerpoint/2010/main" val="1811440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>
          <p15:clr>
            <a:srgbClr val="F26B43"/>
          </p15:clr>
        </p15:guide>
        <p15:guide id="2" pos="4006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30DB87-C596-47DE-9847-48653C9E99B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33388" y="1511999"/>
            <a:ext cx="11323837" cy="49110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24D6A4-68B7-433B-8A78-242F72FE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955116-C03B-4D12-8D06-236F9FDC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30364CC-1B36-4C44-9CD4-0505A6E404A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359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5315-0E8D-4D29-B749-AC36A391DF0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433388" y="1511999"/>
            <a:ext cx="5400000" cy="4911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45B74-6713-4896-AA36-D9F98165A686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359524" y="1512000"/>
            <a:ext cx="5398075" cy="49110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EDA50F-961F-4D56-9129-380C1798465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609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>
          <p15:clr>
            <a:srgbClr val="F26B43"/>
          </p15:clr>
        </p15:guide>
        <p15:guide id="2" pos="4006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_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5315-0E8D-4D29-B749-AC36A391DF0B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433388" y="1511999"/>
            <a:ext cx="3420000" cy="4911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45B74-6713-4896-AA36-D9F98165A686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4376737" y="1512888"/>
            <a:ext cx="3438525" cy="49110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265A3ED-7D60-4F67-88EE-D8B00AFE99BB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8339138" y="1512888"/>
            <a:ext cx="3418462" cy="4910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12E7C8-C22A-4FC6-86E6-A5C26A6438F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65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27">
          <p15:clr>
            <a:srgbClr val="F26B43"/>
          </p15:clr>
        </p15:guide>
        <p15:guide id="2" pos="2757">
          <p15:clr>
            <a:srgbClr val="F26B43"/>
          </p15:clr>
        </p15:guide>
        <p15:guide id="3" pos="4923">
          <p15:clr>
            <a:srgbClr val="F26B43"/>
          </p15:clr>
        </p15:guide>
        <p15:guide id="4" pos="5253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_Bild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24D6A4-68B7-433B-8A78-242F72FE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955116-C03B-4D12-8D06-236F9FDC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30364CC-1B36-4C44-9CD4-0505A6E404A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DD7166F-9B98-4247-82AB-C3AD40D69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3387" y="1512888"/>
            <a:ext cx="11325226" cy="4910137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708724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_Bild/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EDA50F-961F-4D56-9129-380C1798465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C1BC90C-B700-4EF8-82F6-3F4FD26B88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3388" y="1511300"/>
            <a:ext cx="5400675" cy="49117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770451-D2E1-46F9-83DE-A67F6B6A5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7600" y="1512888"/>
            <a:ext cx="5399088" cy="4910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>
          <p15:clr>
            <a:srgbClr val="F26B43"/>
          </p15:clr>
        </p15:guide>
        <p15:guide id="2" pos="4006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1_Kapiteltrenn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-1" y="0"/>
            <a:ext cx="121932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88397D6E-0FAF-4E1C-81DA-004A861A4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2927715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6_Text/Bil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0EDA50F-961F-4D56-9129-380C1798465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CD90335-8167-41B6-B8A1-0B0AE2EAF3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58614" y="1512888"/>
            <a:ext cx="5399999" cy="4910137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64BD49-841E-43F7-8D0E-607A1F64E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88" y="1512888"/>
            <a:ext cx="5400675" cy="4910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3794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>
          <p15:clr>
            <a:srgbClr val="F26B43"/>
          </p15:clr>
        </p15:guide>
        <p15:guide id="2" pos="4006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1_Grafik mit Hintergrund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4BA505-327E-4FB9-B7D2-E1C904B99031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84000">
                <a:schemeClr val="accent2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CE880-3173-48FA-9F5D-C8C3B301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Wilhelm Winkelmann                 Biomethane from municipal biowaste as fuel for waste-collecting vehicles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3A3BE1-9D3E-4C6F-903A-99673E9C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F25DE11-86A4-4DA7-87B4-B77069C9E9F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133200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4BD30096-1020-45CC-BFD6-9960C342D7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D1A6A5-3FA5-420C-B283-0E2CBB1B735D}"/>
              </a:ext>
            </a:extLst>
          </p:cNvPr>
          <p:cNvSpPr txBox="1"/>
          <p:nvPr userDrawn="1"/>
        </p:nvSpPr>
        <p:spPr bwMode="white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Berliner Stadtreinigung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2DDFF8E-0DE6-4209-AB56-7B7A0820D0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420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2_Tabelle mehrseitig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CC547955-26EC-4A2A-A779-9B1FEFB9F3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 bwMode="gray">
          <a:xfrm>
            <a:off x="433387" y="1512888"/>
            <a:ext cx="11325226" cy="4911725"/>
          </a:xfrm>
        </p:spPr>
        <p:txBody>
          <a:bodyPr/>
          <a:lstStyle/>
          <a:p>
            <a:r>
              <a:rPr lang="de-DE" dirty="0"/>
              <a:t>Tabelle durch Klicken auf Symbol hinzufügen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05FE108-388A-47A1-88FA-BFF8977D02A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133200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643BE40C-F879-4FB3-B0DD-1B909EE7FA9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6553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2_Tabelle mehrseitig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B37647A2-157A-4E59-BD91-0275D32F8A0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 bwMode="gray">
          <a:xfrm>
            <a:off x="433388" y="433388"/>
            <a:ext cx="11325277" cy="5989637"/>
          </a:xfrm>
        </p:spPr>
        <p:txBody>
          <a:bodyPr/>
          <a:lstStyle/>
          <a:p>
            <a:r>
              <a:rPr lang="de-DE" dirty="0"/>
              <a:t>Tabelle durch Klicken auf Symbol hinzufügen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1B5695-E3D4-4E03-A890-A8395D167C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Wilhelm Winkelmann                 Biomethane from municipal biowaste as fuel for waste-collecting vehicles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54FB91-DC11-40D8-A5B8-6B3D7A842D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ctr"/>
            <a:fld id="{7DC48F7A-FB99-4F8F-966D-CE407EBD00B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0EA35F-6751-4D98-BDC0-5E25EB25156D}"/>
              </a:ext>
            </a:extLst>
          </p:cNvPr>
          <p:cNvSpPr txBox="1"/>
          <p:nvPr userDrawn="1"/>
        </p:nvSpPr>
        <p:spPr bwMode="black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Berliner Stadtreinigung</a:t>
            </a:r>
          </a:p>
        </p:txBody>
      </p:sp>
    </p:spTree>
    <p:extLst>
      <p:ext uri="{BB962C8B-B14F-4D97-AF65-F5344CB8AC3E}">
        <p14:creationId xmlns:p14="http://schemas.microsoft.com/office/powerpoint/2010/main" val="2980971602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3_leer mit Titel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279583-82F8-4ED8-9F5B-C9DF1A907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Wilhelm Winkelmann                 Biomethane from municipal biowaste as fuel for waste-collecting vehicles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5A586F-466A-44F1-A5E9-892088619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ctr"/>
            <a:fld id="{7DC48F7A-FB99-4F8F-966D-CE407EBD00B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D1E5A7-9C0E-4386-9420-B2818A86BF74}"/>
              </a:ext>
            </a:extLst>
          </p:cNvPr>
          <p:cNvSpPr txBox="1"/>
          <p:nvPr userDrawn="1"/>
        </p:nvSpPr>
        <p:spPr bwMode="black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Berliner Stadtreinigung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5B4149-63D5-42D0-9E3A-BE141BB916E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742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4_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279583-82F8-4ED8-9F5B-C9DF1A907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Wilhelm Winkelmann                 Biomethane from municipal biowaste as fuel for waste-collecting vehicles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5A586F-466A-44F1-A5E9-892088619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ctr"/>
            <a:fld id="{7DC48F7A-FB99-4F8F-966D-CE407EBD00B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D1E5A7-9C0E-4386-9420-B2818A86BF74}"/>
              </a:ext>
            </a:extLst>
          </p:cNvPr>
          <p:cNvSpPr txBox="1"/>
          <p:nvPr userDrawn="1"/>
        </p:nvSpPr>
        <p:spPr bwMode="black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dirty="0">
                <a:solidFill>
                  <a:schemeClr val="accent1"/>
                </a:solidFill>
              </a:rPr>
              <a:t>Berliner Stadtreinigung</a:t>
            </a:r>
          </a:p>
        </p:txBody>
      </p:sp>
    </p:spTree>
    <p:extLst>
      <p:ext uri="{BB962C8B-B14F-4D97-AF65-F5344CB8AC3E}">
        <p14:creationId xmlns:p14="http://schemas.microsoft.com/office/powerpoint/2010/main" val="3131712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12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1_Abschlussfolie mit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84000">
                <a:schemeClr val="accent2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Präsentationsabschluss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3A55FD9-2C0B-44AC-B59B-EF0A4F36CF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312671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2_Abschlussfolie Orang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-1" y="0"/>
            <a:ext cx="61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5421600" cy="1800000"/>
          </a:xfrm>
          <a:effectLst/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Präsentations-abschluss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88397D6E-0FAF-4E1C-81DA-004A861A4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3206548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3_Abschlussfolie Orang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/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Präsentationsabschluss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2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2_Kapiteltrennseite Gr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E2C8437-70C6-4FD9-98E6-279E7387B46E}"/>
              </a:ext>
            </a:extLst>
          </p:cNvPr>
          <p:cNvSpPr/>
          <p:nvPr userDrawn="1"/>
        </p:nvSpPr>
        <p:spPr bwMode="gray">
          <a:xfrm>
            <a:off x="-1" y="0"/>
            <a:ext cx="612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5421600" cy="1800000"/>
          </a:xfrm>
          <a:effectLst/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Kapiteltitel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88397D6E-0FAF-4E1C-81DA-004A861A4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</p:spTree>
    <p:extLst>
      <p:ext uri="{BB962C8B-B14F-4D97-AF65-F5344CB8AC3E}">
        <p14:creationId xmlns:p14="http://schemas.microsoft.com/office/powerpoint/2010/main" val="305095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3_Kapiteltrennseite Grau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516C-D5E9-41D2-B717-8FB2A745B2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10400" y="3304193"/>
            <a:ext cx="11347200" cy="1800000"/>
          </a:xfrm>
          <a:effectLst/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Kapiteltitel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A825C24-265E-4A8F-AF46-FD488E6582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4975" y="521661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8C039B-1663-435B-BE61-68E3CE2CF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6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Kapiteltrennseite mit Agenda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425E415-3720-483A-BC41-3A8A467D6195}"/>
              </a:ext>
            </a:extLst>
          </p:cNvPr>
          <p:cNvSpPr/>
          <p:nvPr userDrawn="1"/>
        </p:nvSpPr>
        <p:spPr bwMode="gray">
          <a:xfrm>
            <a:off x="-1" y="0"/>
            <a:ext cx="612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162BF98-290E-4751-8482-53FAC4C994D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133200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0987143C-EAD4-470C-901A-2CF79C2B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37025" y="434975"/>
            <a:ext cx="5220000" cy="360000"/>
          </a:xfrm>
        </p:spPr>
        <p:txBody>
          <a:bodyPr/>
          <a:lstStyle>
            <a:lvl1pPr algn="r">
              <a:defRPr b="0"/>
            </a:lvl1pPr>
            <a:lvl2pPr algn="r">
              <a:defRPr/>
            </a:lvl2pPr>
          </a:lstStyle>
          <a:p>
            <a:pPr lvl="0"/>
            <a:r>
              <a:rPr lang="de-DE" dirty="0"/>
              <a:t>Bildmotiv über „Hintergrund formatieren“ einfügen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9A80FAC-65E5-4C7E-A2CA-F9A6AA717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1325600" y="5991025"/>
            <a:ext cx="432000" cy="432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04880C6-EAFF-4EDC-A225-13C44BB25A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3388" y="1512888"/>
            <a:ext cx="5400000" cy="4910137"/>
          </a:xfrm>
        </p:spPr>
        <p:txBody>
          <a:bodyPr/>
          <a:lstStyle>
            <a:lvl1pPr marL="252000" indent="-2520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Agenda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3A1A0C-D0D2-4D70-9E1A-534D04F48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0400" y="410400"/>
            <a:ext cx="5421600" cy="79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7247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_Agenda m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5315-0E8D-4D29-B749-AC36A391DF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33388" y="1511999"/>
            <a:ext cx="5400000" cy="4911025"/>
          </a:xfrm>
        </p:spPr>
        <p:txBody>
          <a:bodyPr/>
          <a:lstStyle>
            <a:lvl1pPr marL="252000" indent="-2520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b="0"/>
            </a:lvl1pPr>
          </a:lstStyle>
          <a:p>
            <a:pPr lvl="0"/>
            <a:r>
              <a:rPr lang="de-DE" dirty="0"/>
              <a:t>Agenda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45B74-6713-4896-AA36-D9F98165A6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6358614" y="1512000"/>
            <a:ext cx="5398986" cy="4911024"/>
          </a:xfrm>
        </p:spPr>
        <p:txBody>
          <a:bodyPr/>
          <a:lstStyle>
            <a:lvl1pPr marL="252000" indent="-2520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b="0"/>
            </a:lvl1pPr>
          </a:lstStyle>
          <a:p>
            <a:pPr lvl="0"/>
            <a:r>
              <a:rPr lang="de-DE" dirty="0"/>
              <a:t>Agenda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542665" y="6498000"/>
            <a:ext cx="216000" cy="216000"/>
          </a:xfrm>
        </p:spPr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ADD7-50B6-426A-B48B-1E548DA9D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962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 userDrawn="1">
          <p15:clr>
            <a:srgbClr val="F26B43"/>
          </p15:clr>
        </p15:guide>
        <p15:guide id="2" pos="400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Agenda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5315-0E8D-4D29-B749-AC36A391DF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33388" y="1511999"/>
            <a:ext cx="5400000" cy="4911025"/>
          </a:xfrm>
        </p:spPr>
        <p:txBody>
          <a:bodyPr/>
          <a:lstStyle>
            <a:lvl1pPr marL="457200" indent="-457200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 sz="2200" b="0"/>
            </a:lvl1pPr>
          </a:lstStyle>
          <a:p>
            <a:pPr lvl="0"/>
            <a:r>
              <a:rPr lang="de-DE" dirty="0"/>
              <a:t>Agenda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45B74-6713-4896-AA36-D9F98165A6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6358614" y="1512000"/>
            <a:ext cx="5399999" cy="4911024"/>
          </a:xfrm>
        </p:spPr>
        <p:txBody>
          <a:bodyPr/>
          <a:lstStyle>
            <a:lvl1pPr marL="457200" indent="-457200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 sz="2200" b="0"/>
            </a:lvl1pPr>
          </a:lstStyle>
          <a:p>
            <a:pPr lvl="0"/>
            <a:r>
              <a:rPr lang="de-DE" dirty="0"/>
              <a:t>Agenda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904BF-F22B-4FA3-AFB4-F70EE41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E71DFC-68BD-42AE-A6FE-55FFC72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DC48F7A-FB99-4F8F-966D-CE407EBD00B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ADD7-50B6-426A-B48B-1E548DA9D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52639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5" userDrawn="1">
          <p15:clr>
            <a:srgbClr val="F26B43"/>
          </p15:clr>
        </p15:guide>
        <p15:guide id="2" pos="4006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BF2D93-2034-4F78-8DF6-A1AA40F879D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10400" y="410400"/>
            <a:ext cx="113472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8791F1-9428-4701-9E2F-3A357685419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32000" y="1511999"/>
            <a:ext cx="11325225" cy="4911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F63FA6-A982-4FDB-B292-3FBC55B7A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1800000" y="6426000"/>
            <a:ext cx="9360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>
                <a:solidFill>
                  <a:schemeClr val="bg2">
                    <a:lumMod val="50000"/>
                  </a:schemeClr>
                </a:solidFill>
              </a:rPr>
              <a:t>Wilhelm Winkelmann                 Biomethane from municipal biowaste as fuel for waste-collecting vehicles</a:t>
            </a:r>
            <a:endParaRPr lang="de-DE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46F4D6-10BF-463E-B383-E85049C67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542665" y="6498000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7DC48F7A-FB99-4F8F-966D-CE407EBD00B3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641197-342B-4599-98ED-85B827DB1DE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133200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DE2324-5AB5-417F-B59A-34F7C05D2806}"/>
              </a:ext>
            </a:extLst>
          </p:cNvPr>
          <p:cNvSpPr txBox="1"/>
          <p:nvPr userDrawn="1"/>
        </p:nvSpPr>
        <p:spPr bwMode="black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accent1"/>
                </a:solidFill>
              </a:rPr>
              <a:t>Berliner Stadtreinigung</a:t>
            </a:r>
          </a:p>
        </p:txBody>
      </p:sp>
    </p:spTree>
    <p:extLst>
      <p:ext uri="{BB962C8B-B14F-4D97-AF65-F5344CB8AC3E}">
        <p14:creationId xmlns:p14="http://schemas.microsoft.com/office/powerpoint/2010/main" val="383619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52" r:id="rId7"/>
    <p:sldLayoutId id="2147483671" r:id="rId8"/>
    <p:sldLayoutId id="2147483677" r:id="rId9"/>
    <p:sldLayoutId id="2147483650" r:id="rId10"/>
    <p:sldLayoutId id="2147483663" r:id="rId11"/>
    <p:sldLayoutId id="2147483664" r:id="rId12"/>
    <p:sldLayoutId id="2147483674" r:id="rId13"/>
    <p:sldLayoutId id="2147483675" r:id="rId14"/>
    <p:sldLayoutId id="2147483676" r:id="rId15"/>
    <p:sldLayoutId id="2147483654" r:id="rId16"/>
    <p:sldLayoutId id="2147483655" r:id="rId17"/>
    <p:sldLayoutId id="2147483666" r:id="rId18"/>
    <p:sldLayoutId id="2147483673" r:id="rId19"/>
    <p:sldLayoutId id="2147483667" r:id="rId20"/>
    <p:sldLayoutId id="2147483668" r:id="rId21"/>
    <p:sldLayoutId id="2147483672" r:id="rId22"/>
    <p:sldLayoutId id="2147483669" r:id="rId23"/>
    <p:sldLayoutId id="2147483670" r:id="rId24"/>
    <p:sldLayoutId id="2147483678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3" userDrawn="1">
          <p15:clr>
            <a:srgbClr val="F26B43"/>
          </p15:clr>
        </p15:guide>
        <p15:guide id="2" orient="horz" pos="273" userDrawn="1">
          <p15:clr>
            <a:srgbClr val="F26B43"/>
          </p15:clr>
        </p15:guide>
        <p15:guide id="3" orient="horz" pos="4046" userDrawn="1">
          <p15:clr>
            <a:srgbClr val="F26B43"/>
          </p15:clr>
        </p15:guide>
        <p15:guide id="4" pos="7407" userDrawn="1">
          <p15:clr>
            <a:srgbClr val="F26B43"/>
          </p15:clr>
        </p15:guide>
        <p15:guide id="5" orient="horz" pos="95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BF2D93-2034-4F78-8DF6-A1AA40F879D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10400" y="410400"/>
            <a:ext cx="113472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8791F1-9428-4701-9E2F-3A357685419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32000" y="1511999"/>
            <a:ext cx="11325225" cy="4911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F63FA6-A982-4FDB-B292-3FBC55B7A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1800000" y="6426000"/>
            <a:ext cx="9360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noProof="0">
                <a:solidFill>
                  <a:schemeClr val="bg2">
                    <a:lumMod val="50000"/>
                  </a:schemeClr>
                </a:solidFill>
              </a:rPr>
              <a:t>Wilhelm Winkelmann                 Biomethane from municipal biowaste as fuel for waste-collecting vehicles</a:t>
            </a:r>
            <a:endParaRPr lang="de-DE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46F4D6-10BF-463E-B383-E85049C67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542665" y="6498000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7DC48F7A-FB99-4F8F-966D-CE407EBD00B3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641197-342B-4599-98ED-85B827DB1DE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1332000"/>
            <a:ext cx="432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DE2324-5AB5-417F-B59A-34F7C05D2806}"/>
              </a:ext>
            </a:extLst>
          </p:cNvPr>
          <p:cNvSpPr txBox="1"/>
          <p:nvPr userDrawn="1"/>
        </p:nvSpPr>
        <p:spPr bwMode="black">
          <a:xfrm>
            <a:off x="432000" y="6426000"/>
            <a:ext cx="108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accent1"/>
                </a:solidFill>
              </a:rPr>
              <a:t>Berliner Stadtreinigung</a:t>
            </a:r>
          </a:p>
        </p:txBody>
      </p:sp>
    </p:spTree>
    <p:extLst>
      <p:ext uri="{BB962C8B-B14F-4D97-AF65-F5344CB8AC3E}">
        <p14:creationId xmlns:p14="http://schemas.microsoft.com/office/powerpoint/2010/main" val="182786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3">
          <p15:clr>
            <a:srgbClr val="F26B43"/>
          </p15:clr>
        </p15:guide>
        <p15:guide id="2" orient="horz" pos="273">
          <p15:clr>
            <a:srgbClr val="F26B43"/>
          </p15:clr>
        </p15:guide>
        <p15:guide id="3" orient="horz" pos="4046">
          <p15:clr>
            <a:srgbClr val="F26B43"/>
          </p15:clr>
        </p15:guide>
        <p15:guide id="4" pos="7407">
          <p15:clr>
            <a:srgbClr val="F26B43"/>
          </p15:clr>
        </p15:guide>
        <p15:guide id="5" orient="horz" pos="95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destatis.d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ECB6F-18DF-4ACD-B65B-2ABB03CFD44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Biomethane from municipal organic waste as fuel for waste-collecting vehicles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091DA-77A6-4B6C-A7E2-A45CD3BFB0F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de-DE" dirty="0"/>
              <a:t>Wilhelm Winkelmann, Berliner Stadtreinigung </a:t>
            </a:r>
          </a:p>
          <a:p>
            <a:r>
              <a:rPr lang="de-DE" b="0" dirty="0"/>
              <a:t>01/24/2022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1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7A7269-A021-4381-B471-E9A933B9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Wilhelm Winkelmann                 Biomethane from municipal biowaste as fuel for waste-collecting vehicles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EF7A01-58D6-4415-A73D-0EF07E548BB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Proceeds from recycling provide a significant contribution to securing steady fees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73035DF-7B54-46B8-BAB2-8C430EF5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010" y="1567997"/>
            <a:ext cx="2522538" cy="690922"/>
          </a:xfrm>
          <a:prstGeom prst="rect">
            <a:avLst/>
          </a:prstGeom>
          <a:solidFill>
            <a:srgbClr val="005979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44000" tIns="144000" rIns="144000" bIns="144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kern="0" dirty="0">
                <a:solidFill>
                  <a:srgbClr val="FFFFFF"/>
                </a:solidFill>
              </a:rPr>
              <a:t>Steam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(incinearation plant Ruhleben)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 </a:t>
            </a:r>
            <a:endParaRPr kumimoji="0" lang="e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CD51BC9-19A0-4FEF-B34A-0501BB2F0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753" y="3212606"/>
            <a:ext cx="2522538" cy="922118"/>
          </a:xfrm>
          <a:prstGeom prst="rect">
            <a:avLst/>
          </a:prstGeom>
          <a:solidFill>
            <a:srgbClr val="005979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44000" tIns="75600" rIns="144000" bIns="756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>
                <a:solidFill>
                  <a:srgbClr val="FFFFFF"/>
                </a:solidFill>
              </a:rPr>
              <a:t>S</a:t>
            </a:r>
            <a:r>
              <a:rPr lang="en" kern="0" dirty="0">
                <a:solidFill>
                  <a:srgbClr val="FFFFFF"/>
                </a:solidFill>
              </a:rPr>
              <a:t>crap metal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(FE and NF):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(incinearation plant Ruhleben, </a:t>
            </a:r>
            <a:r>
              <a:rPr lang="en" sz="1200" kern="0" dirty="0">
                <a:solidFill>
                  <a:srgbClr val="FFFFFF"/>
                </a:solidFill>
              </a:rPr>
              <a:t>treatment of bulky waste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, </a:t>
            </a:r>
            <a:r>
              <a:rPr lang="en" sz="1200" kern="0" dirty="0">
                <a:solidFill>
                  <a:srgbClr val="FFFFFF"/>
                </a:solidFill>
              </a:rPr>
              <a:t>recycling centers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)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e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720FB62-328E-444C-9C4E-71E918CE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689" y="5677839"/>
            <a:ext cx="2506859" cy="545516"/>
          </a:xfrm>
          <a:prstGeom prst="rect">
            <a:avLst/>
          </a:prstGeom>
          <a:solidFill>
            <a:srgbClr val="005979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72000" rIns="144000" bIns="72000">
            <a:spAutoFit/>
          </a:bodyPr>
          <a:lstStyle>
            <a:defPPr>
              <a:defRPr lang="en"/>
            </a:defPPr>
            <a:lvl1pPr>
              <a:defRPr sz="14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defRPr sz="1400" b="1">
                <a:latin typeface="Arial" charset="0"/>
              </a:defRPr>
            </a:lvl2pPr>
            <a:lvl3pPr marL="1143000" indent="-228600">
              <a:defRPr sz="1400" b="1">
                <a:latin typeface="Arial" charset="0"/>
              </a:defRPr>
            </a:lvl3pPr>
            <a:lvl4pPr marL="1600200" indent="-228600">
              <a:defRPr sz="1400" b="1">
                <a:latin typeface="Arial" charset="0"/>
              </a:defRPr>
            </a:lvl4pPr>
            <a:lvl5pPr marL="2057400" indent="-228600">
              <a:defRPr sz="1400" b="1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Other: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(e.g. old clothes, recyclables)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e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E54A951-04FB-4D17-850C-16CCDAD4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010" y="2304210"/>
            <a:ext cx="2522538" cy="875588"/>
          </a:xfrm>
          <a:prstGeom prst="rect">
            <a:avLst/>
          </a:prstGeom>
          <a:solidFill>
            <a:srgbClr val="005979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44000" tIns="144000" rIns="144000" bIns="144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Biomethane: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(fermentation plant for</a:t>
            </a:r>
            <a:b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organic waste)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C70DE28-9F39-497E-B663-1E1B641DE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033" y="4180015"/>
            <a:ext cx="2522537" cy="690922"/>
          </a:xfrm>
          <a:prstGeom prst="rect">
            <a:avLst/>
          </a:prstGeom>
          <a:solidFill>
            <a:srgbClr val="005979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144000" rIns="144000" bIns="144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kern="0" dirty="0">
                <a:solidFill>
                  <a:srgbClr val="FFFFFF"/>
                </a:solidFill>
              </a:rPr>
              <a:t>P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aper: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(recycling centers)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4EA55773-AE05-471C-9CF0-90B4EB739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659" y="4909298"/>
            <a:ext cx="2522537" cy="730182"/>
          </a:xfrm>
          <a:prstGeom prst="rect">
            <a:avLst/>
          </a:prstGeom>
          <a:solidFill>
            <a:srgbClr val="005979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44000" tIns="72000" rIns="144000" bIns="72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Wood: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(</a:t>
            </a:r>
            <a:r>
              <a:rPr lang="en" sz="1200" kern="0" dirty="0">
                <a:solidFill>
                  <a:srgbClr val="FFFFFF"/>
                </a:solidFill>
              </a:rPr>
              <a:t>treatment of bulky waste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, recycling centers)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48D4EF24-FDB8-4AF0-A8B8-17C99E4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959" y="1555396"/>
            <a:ext cx="1198794" cy="658690"/>
          </a:xfrm>
          <a:prstGeom prst="rect">
            <a:avLst/>
          </a:prstGeom>
          <a:solidFill>
            <a:srgbClr val="6AA000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198000" rIns="36000" bIns="180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2.3%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9645994-3376-4328-8C0B-6A54A5EB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021" y="3080924"/>
            <a:ext cx="1198794" cy="894975"/>
          </a:xfrm>
          <a:prstGeom prst="rect">
            <a:avLst/>
          </a:prstGeom>
          <a:solidFill>
            <a:srgbClr val="6AA000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306000" rIns="36000" bIns="306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2.1%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960800AA-D5A6-49D1-B676-86C8A4EA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021" y="4055025"/>
            <a:ext cx="1198794" cy="695042"/>
          </a:xfrm>
          <a:prstGeom prst="rect">
            <a:avLst/>
          </a:prstGeom>
          <a:solidFill>
            <a:srgbClr val="6AA000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216000" rIns="36000" bIns="198000">
            <a:spAutoFit/>
          </a:bodyPr>
          <a:lstStyle>
            <a:defPPr>
              <a:defRPr lang="en"/>
            </a:defPPr>
            <a:lvl1pPr>
              <a:defRPr sz="18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400" b="1">
                <a:latin typeface="Arial" charset="0"/>
              </a:defRPr>
            </a:lvl2pPr>
            <a:lvl3pPr marL="1143000" indent="-228600">
              <a:defRPr sz="1400" b="1">
                <a:latin typeface="Arial" charset="0"/>
              </a:defRPr>
            </a:lvl3pPr>
            <a:lvl4pPr marL="1600200" indent="-228600">
              <a:defRPr sz="1400" b="1">
                <a:latin typeface="Arial" charset="0"/>
              </a:defRPr>
            </a:lvl4pPr>
            <a:lvl5pPr marL="2057400" indent="-228600">
              <a:defRPr sz="1400" b="1"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0.5%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FFCBFBC-69D1-4542-9147-E7202140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021" y="4830728"/>
            <a:ext cx="1198794" cy="749569"/>
          </a:xfrm>
          <a:prstGeom prst="rect">
            <a:avLst/>
          </a:prstGeom>
          <a:solidFill>
            <a:srgbClr val="6AA000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234000" rIns="36000" bIns="234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0.2%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EB9C49AB-E30E-408B-B690-E713F5526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959" y="5649559"/>
            <a:ext cx="1198794" cy="749569"/>
          </a:xfrm>
          <a:prstGeom prst="rect">
            <a:avLst/>
          </a:prstGeom>
          <a:solidFill>
            <a:srgbClr val="6AA000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234000" rIns="36000" bIns="234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0.4%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956D04EB-3A14-4EBA-B419-6BC58BC4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336" y="3601318"/>
            <a:ext cx="1304326" cy="749569"/>
          </a:xfrm>
          <a:prstGeom prst="rect">
            <a:avLst/>
          </a:prstGeom>
          <a:solidFill>
            <a:srgbClr val="6AA000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234000" rIns="36000" bIns="234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6.0%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1A0A461-C3D3-4E78-945B-6120079D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021" y="2312837"/>
            <a:ext cx="1198794" cy="695042"/>
          </a:xfrm>
          <a:prstGeom prst="rect">
            <a:avLst/>
          </a:prstGeom>
          <a:solidFill>
            <a:srgbClr val="6AA000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144000" tIns="216000" rIns="36000" bIns="19800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0.5%</a:t>
            </a: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24" name="Geschweifte Klammer rechts 23">
            <a:extLst>
              <a:ext uri="{FF2B5EF4-FFF2-40B4-BE49-F238E27FC236}">
                <a16:creationId xmlns:a16="http://schemas.microsoft.com/office/drawing/2014/main" id="{91706042-E2C6-4275-AC9A-F811EF9874F0}"/>
              </a:ext>
            </a:extLst>
          </p:cNvPr>
          <p:cNvSpPr/>
          <p:nvPr/>
        </p:nvSpPr>
        <p:spPr>
          <a:xfrm>
            <a:off x="9245803" y="1567997"/>
            <a:ext cx="487479" cy="4831129"/>
          </a:xfrm>
          <a:prstGeom prst="rightBrace">
            <a:avLst>
              <a:gd name="adj1" fmla="val 8333"/>
              <a:gd name="adj2" fmla="val 49396"/>
            </a:avLst>
          </a:prstGeom>
          <a:ln w="25400">
            <a:solidFill>
              <a:srgbClr val="FB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9D4B4AF6-A585-439D-B468-3F4F8F634C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72744" y="3067893"/>
            <a:ext cx="4636504" cy="1636713"/>
          </a:xfrm>
          <a:prstGeom prst="triangle">
            <a:avLst>
              <a:gd name="adj" fmla="val 50241"/>
            </a:avLst>
          </a:prstGeom>
          <a:gradFill rotWithShape="1">
            <a:gsLst>
              <a:gs pos="0">
                <a:srgbClr val="FBB100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>
                <a:alpha val="94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6C29116A-6061-42DD-9220-54C279B8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09" y="3654771"/>
            <a:ext cx="10018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eduction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fees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9CD73B-52D6-48FF-9C76-C11E0CAF3E99}"/>
              </a:ext>
            </a:extLst>
          </p:cNvPr>
          <p:cNvSpPr txBox="1"/>
          <p:nvPr/>
        </p:nvSpPr>
        <p:spPr>
          <a:xfrm>
            <a:off x="10307700" y="6106700"/>
            <a:ext cx="1072103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400" dirty="0"/>
              <a:t>status: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6FA3A-E796-42AE-840F-A9E75391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40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4357A17-AB63-4B0D-949A-BF16E387C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Wilhelm Winkelmann                 Biomethane from municipal biowaste as fuel for waste-collecting vehicles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95C5E8-CACC-4C5D-AB20-C7ACA23B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Biogas plant in Berlin: Sources of proceeds 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396248A5-A93E-4A79-BF01-9A04572511AA}"/>
              </a:ext>
            </a:extLst>
          </p:cNvPr>
          <p:cNvSpPr txBox="1">
            <a:spLocks/>
          </p:cNvSpPr>
          <p:nvPr/>
        </p:nvSpPr>
        <p:spPr>
          <a:xfrm>
            <a:off x="433388" y="1512000"/>
            <a:ext cx="11323837" cy="13003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Using the natural gas grid allows: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271EFC-02AC-43A8-8D8B-F6ED363BBEFF}"/>
              </a:ext>
            </a:extLst>
          </p:cNvPr>
          <p:cNvSpPr txBox="1"/>
          <p:nvPr/>
        </p:nvSpPr>
        <p:spPr>
          <a:xfrm>
            <a:off x="433388" y="2123768"/>
            <a:ext cx="3060000" cy="429925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44000" rIns="72000" bIns="7200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A648A8-C19C-4FDF-82FD-8807CD2B3782}"/>
              </a:ext>
            </a:extLst>
          </p:cNvPr>
          <p:cNvSpPr txBox="1"/>
          <p:nvPr/>
        </p:nvSpPr>
        <p:spPr>
          <a:xfrm>
            <a:off x="3807513" y="2123768"/>
            <a:ext cx="3060000" cy="429925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44000" rIns="72000" bIns="7200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A3853C-E4B1-4A41-8386-F41C10DF3544}"/>
              </a:ext>
            </a:extLst>
          </p:cNvPr>
          <p:cNvSpPr txBox="1"/>
          <p:nvPr/>
        </p:nvSpPr>
        <p:spPr>
          <a:xfrm>
            <a:off x="7193228" y="2123768"/>
            <a:ext cx="3060000" cy="429925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44000" rIns="72000" bIns="7200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7CF971C-D602-466F-9C7D-04A640A311AF}"/>
              </a:ext>
            </a:extLst>
          </p:cNvPr>
          <p:cNvSpPr/>
          <p:nvPr/>
        </p:nvSpPr>
        <p:spPr bwMode="auto">
          <a:xfrm>
            <a:off x="619654" y="4370468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Selling of biomethane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B38DF27-16E4-403C-B277-332EF42F4BB9}"/>
              </a:ext>
            </a:extLst>
          </p:cNvPr>
          <p:cNvSpPr/>
          <p:nvPr/>
        </p:nvSpPr>
        <p:spPr bwMode="auto">
          <a:xfrm>
            <a:off x="619654" y="2527589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150000"/>
              <a:tabLst/>
              <a:defRPr/>
            </a:pP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Delivery of gas to our fleet of collecting vehicles</a:t>
            </a:r>
            <a:b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(gas stations)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A3BEDF8-6299-41D6-B8BB-A5269450C282}"/>
              </a:ext>
            </a:extLst>
          </p:cNvPr>
          <p:cNvSpPr/>
          <p:nvPr/>
        </p:nvSpPr>
        <p:spPr bwMode="auto">
          <a:xfrm>
            <a:off x="619654" y="3444859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Delivery of gas to CHP plant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A9B73D6-9286-4FFA-95E3-7A0C9483E63D}"/>
              </a:ext>
            </a:extLst>
          </p:cNvPr>
          <p:cNvSpPr/>
          <p:nvPr/>
        </p:nvSpPr>
        <p:spPr bwMode="auto">
          <a:xfrm>
            <a:off x="619654" y="5305399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Fuel quota trading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F67BEAA-C6DC-45C5-BC49-4BD4BC5284EB}"/>
              </a:ext>
            </a:extLst>
          </p:cNvPr>
          <p:cNvSpPr/>
          <p:nvPr/>
        </p:nvSpPr>
        <p:spPr bwMode="auto">
          <a:xfrm>
            <a:off x="3989809" y="4372393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External revenue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(Advanced fuels)</a:t>
            </a:r>
            <a:endParaRPr kumimoji="0" lang="en-US" sz="15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D961ED4-174E-4C7E-A0C1-14501AA8E1DD}"/>
              </a:ext>
            </a:extLst>
          </p:cNvPr>
          <p:cNvSpPr/>
          <p:nvPr/>
        </p:nvSpPr>
        <p:spPr bwMode="auto">
          <a:xfrm>
            <a:off x="3989809" y="2529514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150000"/>
              <a:tabLst/>
              <a:defRPr/>
            </a:pP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Internal transfer price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75B3998-462F-40EA-B9E3-3EE858C29B92}"/>
              </a:ext>
            </a:extLst>
          </p:cNvPr>
          <p:cNvSpPr/>
          <p:nvPr/>
        </p:nvSpPr>
        <p:spPr bwMode="auto">
          <a:xfrm>
            <a:off x="3989809" y="3446784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Internal transfer price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999A7A9-D455-4BB3-A5B2-E6270483D6BF}"/>
              </a:ext>
            </a:extLst>
          </p:cNvPr>
          <p:cNvSpPr/>
          <p:nvPr/>
        </p:nvSpPr>
        <p:spPr bwMode="auto">
          <a:xfrm>
            <a:off x="3989809" y="5307324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Quota trading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38. BImSchV / RED II</a:t>
            </a:r>
            <a:endParaRPr kumimoji="0" lang="en-US" sz="15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40FCA57-528C-43F0-9290-1A7E98BE6552}"/>
              </a:ext>
            </a:extLst>
          </p:cNvPr>
          <p:cNvSpPr/>
          <p:nvPr/>
        </p:nvSpPr>
        <p:spPr bwMode="auto">
          <a:xfrm>
            <a:off x="7371550" y="4374318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approx.</a:t>
            </a: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2.3 GWh/a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6D16CFF-58B8-4974-B171-C5BC8BE2022B}"/>
              </a:ext>
            </a:extLst>
          </p:cNvPr>
          <p:cNvSpPr/>
          <p:nvPr/>
        </p:nvSpPr>
        <p:spPr bwMode="auto">
          <a:xfrm>
            <a:off x="7371550" y="2531439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150000"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approx. 26 GWh/a</a:t>
            </a:r>
            <a:endParaRPr kumimoji="0" lang="en-US" sz="15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FB44B41-B081-4BA8-AD88-27D53261D79B}"/>
              </a:ext>
            </a:extLst>
          </p:cNvPr>
          <p:cNvSpPr/>
          <p:nvPr/>
        </p:nvSpPr>
        <p:spPr bwMode="auto">
          <a:xfrm>
            <a:off x="7371550" y="3448709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2.2 GWh/a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e</a:t>
            </a: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lectricity and heat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9DEB3E3-BBD5-4717-914C-557AD7C5F64A}"/>
              </a:ext>
            </a:extLst>
          </p:cNvPr>
          <p:cNvSpPr/>
          <p:nvPr/>
        </p:nvSpPr>
        <p:spPr bwMode="auto">
          <a:xfrm>
            <a:off x="7371550" y="5309249"/>
            <a:ext cx="2686428" cy="684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approx.</a:t>
            </a:r>
            <a:r>
              <a:rPr kumimoji="0" lang="en-US" sz="15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26 GWh/a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550" dirty="0">
                <a:solidFill>
                  <a:prstClr val="black"/>
                </a:solidFill>
              </a:rPr>
              <a:t>or approx. 6 </a:t>
            </a:r>
            <a:r>
              <a:rPr lang="en-US" sz="1550" dirty="0" err="1">
                <a:solidFill>
                  <a:prstClr val="black"/>
                </a:solidFill>
              </a:rPr>
              <a:t>Tsd</a:t>
            </a:r>
            <a:r>
              <a:rPr lang="en-US" sz="1550">
                <a:solidFill>
                  <a:prstClr val="black"/>
                </a:solidFill>
              </a:rPr>
              <a:t>. </a:t>
            </a:r>
            <a:r>
              <a:rPr lang="en-US" sz="1550" dirty="0">
                <a:solidFill>
                  <a:prstClr val="black"/>
                </a:solidFill>
              </a:rPr>
              <a:t>Mg </a:t>
            </a:r>
            <a:r>
              <a:rPr lang="en-US" sz="1550" baseline="-25000" dirty="0">
                <a:solidFill>
                  <a:prstClr val="black"/>
                </a:solidFill>
              </a:rPr>
              <a:t>CO2-Äq.</a:t>
            </a:r>
            <a:r>
              <a:rPr lang="en-US" sz="1550" dirty="0">
                <a:solidFill>
                  <a:prstClr val="black"/>
                </a:solidFill>
              </a:rPr>
              <a:t> </a:t>
            </a:r>
            <a:endParaRPr kumimoji="0" lang="en-US" sz="15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DDC0FD2-120A-4C8D-BACD-1A110130E1DE}"/>
              </a:ext>
            </a:extLst>
          </p:cNvPr>
          <p:cNvSpPr txBox="1"/>
          <p:nvPr/>
        </p:nvSpPr>
        <p:spPr>
          <a:xfrm>
            <a:off x="10578943" y="1500648"/>
            <a:ext cx="1356604" cy="49223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44000" rIns="72000" bIns="72000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price development</a:t>
            </a:r>
          </a:p>
        </p:txBody>
      </p:sp>
      <p:sp>
        <p:nvSpPr>
          <p:cNvPr id="25" name="Grafik 48">
            <a:extLst>
              <a:ext uri="{FF2B5EF4-FFF2-40B4-BE49-F238E27FC236}">
                <a16:creationId xmlns:a16="http://schemas.microsoft.com/office/drawing/2014/main" id="{8823F515-05C3-4F58-8B9B-95555DD84293}"/>
              </a:ext>
            </a:extLst>
          </p:cNvPr>
          <p:cNvSpPr>
            <a:spLocks noChangeAspect="1"/>
          </p:cNvSpPr>
          <p:nvPr/>
        </p:nvSpPr>
        <p:spPr>
          <a:xfrm rot="4327958">
            <a:off x="11061427" y="2604634"/>
            <a:ext cx="266596" cy="421127"/>
          </a:xfrm>
          <a:custGeom>
            <a:avLst/>
            <a:gdLst>
              <a:gd name="connsiteX0" fmla="*/ 1653540 w 2667000"/>
              <a:gd name="connsiteY0" fmla="*/ 4212908 h 4212907"/>
              <a:gd name="connsiteX1" fmla="*/ 1012508 w 2667000"/>
              <a:gd name="connsiteY1" fmla="*/ 4212908 h 4212907"/>
              <a:gd name="connsiteX2" fmla="*/ 1012508 w 2667000"/>
              <a:gd name="connsiteY2" fmla="*/ 1270635 h 4212907"/>
              <a:gd name="connsiteX3" fmla="*/ 0 w 2667000"/>
              <a:gd name="connsiteY3" fmla="*/ 2282190 h 4212907"/>
              <a:gd name="connsiteX4" fmla="*/ 0 w 2667000"/>
              <a:gd name="connsiteY4" fmla="*/ 1332548 h 4212907"/>
              <a:gd name="connsiteX5" fmla="*/ 1333500 w 2667000"/>
              <a:gd name="connsiteY5" fmla="*/ 0 h 4212907"/>
              <a:gd name="connsiteX6" fmla="*/ 2667000 w 2667000"/>
              <a:gd name="connsiteY6" fmla="*/ 1332548 h 4212907"/>
              <a:gd name="connsiteX7" fmla="*/ 2667000 w 2667000"/>
              <a:gd name="connsiteY7" fmla="*/ 2282190 h 4212907"/>
              <a:gd name="connsiteX8" fmla="*/ 1653540 w 2667000"/>
              <a:gd name="connsiteY8" fmla="*/ 1270635 h 4212907"/>
              <a:gd name="connsiteX9" fmla="*/ 1653540 w 2667000"/>
              <a:gd name="connsiteY9" fmla="*/ 4212908 h 421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7000" h="4212907">
                <a:moveTo>
                  <a:pt x="1653540" y="4212908"/>
                </a:moveTo>
                <a:lnTo>
                  <a:pt x="1012508" y="4212908"/>
                </a:lnTo>
                <a:lnTo>
                  <a:pt x="1012508" y="1270635"/>
                </a:lnTo>
                <a:lnTo>
                  <a:pt x="0" y="2282190"/>
                </a:lnTo>
                <a:lnTo>
                  <a:pt x="0" y="1332548"/>
                </a:lnTo>
                <a:lnTo>
                  <a:pt x="1333500" y="0"/>
                </a:lnTo>
                <a:lnTo>
                  <a:pt x="2667000" y="1332548"/>
                </a:lnTo>
                <a:lnTo>
                  <a:pt x="2667000" y="2282190"/>
                </a:lnTo>
                <a:lnTo>
                  <a:pt x="1653540" y="1270635"/>
                </a:lnTo>
                <a:lnTo>
                  <a:pt x="1653540" y="421290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fik 48">
            <a:extLst>
              <a:ext uri="{FF2B5EF4-FFF2-40B4-BE49-F238E27FC236}">
                <a16:creationId xmlns:a16="http://schemas.microsoft.com/office/drawing/2014/main" id="{D5900FA2-5E4A-4AA8-AEB4-BE120561FD4C}"/>
              </a:ext>
            </a:extLst>
          </p:cNvPr>
          <p:cNvSpPr>
            <a:spLocks noChangeAspect="1"/>
          </p:cNvSpPr>
          <p:nvPr/>
        </p:nvSpPr>
        <p:spPr>
          <a:xfrm rot="3238763">
            <a:off x="11088428" y="4414144"/>
            <a:ext cx="266596" cy="421127"/>
          </a:xfrm>
          <a:custGeom>
            <a:avLst/>
            <a:gdLst>
              <a:gd name="connsiteX0" fmla="*/ 1653540 w 2667000"/>
              <a:gd name="connsiteY0" fmla="*/ 4212908 h 4212907"/>
              <a:gd name="connsiteX1" fmla="*/ 1012508 w 2667000"/>
              <a:gd name="connsiteY1" fmla="*/ 4212908 h 4212907"/>
              <a:gd name="connsiteX2" fmla="*/ 1012508 w 2667000"/>
              <a:gd name="connsiteY2" fmla="*/ 1270635 h 4212907"/>
              <a:gd name="connsiteX3" fmla="*/ 0 w 2667000"/>
              <a:gd name="connsiteY3" fmla="*/ 2282190 h 4212907"/>
              <a:gd name="connsiteX4" fmla="*/ 0 w 2667000"/>
              <a:gd name="connsiteY4" fmla="*/ 1332548 h 4212907"/>
              <a:gd name="connsiteX5" fmla="*/ 1333500 w 2667000"/>
              <a:gd name="connsiteY5" fmla="*/ 0 h 4212907"/>
              <a:gd name="connsiteX6" fmla="*/ 2667000 w 2667000"/>
              <a:gd name="connsiteY6" fmla="*/ 1332548 h 4212907"/>
              <a:gd name="connsiteX7" fmla="*/ 2667000 w 2667000"/>
              <a:gd name="connsiteY7" fmla="*/ 2282190 h 4212907"/>
              <a:gd name="connsiteX8" fmla="*/ 1653540 w 2667000"/>
              <a:gd name="connsiteY8" fmla="*/ 1270635 h 4212907"/>
              <a:gd name="connsiteX9" fmla="*/ 1653540 w 2667000"/>
              <a:gd name="connsiteY9" fmla="*/ 4212908 h 421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7000" h="4212907">
                <a:moveTo>
                  <a:pt x="1653540" y="4212908"/>
                </a:moveTo>
                <a:lnTo>
                  <a:pt x="1012508" y="4212908"/>
                </a:lnTo>
                <a:lnTo>
                  <a:pt x="1012508" y="1270635"/>
                </a:lnTo>
                <a:lnTo>
                  <a:pt x="0" y="2282190"/>
                </a:lnTo>
                <a:lnTo>
                  <a:pt x="0" y="1332548"/>
                </a:lnTo>
                <a:lnTo>
                  <a:pt x="1333500" y="0"/>
                </a:lnTo>
                <a:lnTo>
                  <a:pt x="2667000" y="1332548"/>
                </a:lnTo>
                <a:lnTo>
                  <a:pt x="2667000" y="2282190"/>
                </a:lnTo>
                <a:lnTo>
                  <a:pt x="1653540" y="1270635"/>
                </a:lnTo>
                <a:lnTo>
                  <a:pt x="1653540" y="421290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fik 48">
            <a:extLst>
              <a:ext uri="{FF2B5EF4-FFF2-40B4-BE49-F238E27FC236}">
                <a16:creationId xmlns:a16="http://schemas.microsoft.com/office/drawing/2014/main" id="{695A43EB-AB68-4DFF-A7D5-277B30666490}"/>
              </a:ext>
            </a:extLst>
          </p:cNvPr>
          <p:cNvSpPr>
            <a:spLocks noChangeAspect="1"/>
          </p:cNvSpPr>
          <p:nvPr/>
        </p:nvSpPr>
        <p:spPr>
          <a:xfrm rot="4327958">
            <a:off x="11086502" y="3509388"/>
            <a:ext cx="266596" cy="421127"/>
          </a:xfrm>
          <a:custGeom>
            <a:avLst/>
            <a:gdLst>
              <a:gd name="connsiteX0" fmla="*/ 1653540 w 2667000"/>
              <a:gd name="connsiteY0" fmla="*/ 4212908 h 4212907"/>
              <a:gd name="connsiteX1" fmla="*/ 1012508 w 2667000"/>
              <a:gd name="connsiteY1" fmla="*/ 4212908 h 4212907"/>
              <a:gd name="connsiteX2" fmla="*/ 1012508 w 2667000"/>
              <a:gd name="connsiteY2" fmla="*/ 1270635 h 4212907"/>
              <a:gd name="connsiteX3" fmla="*/ 0 w 2667000"/>
              <a:gd name="connsiteY3" fmla="*/ 2282190 h 4212907"/>
              <a:gd name="connsiteX4" fmla="*/ 0 w 2667000"/>
              <a:gd name="connsiteY4" fmla="*/ 1332548 h 4212907"/>
              <a:gd name="connsiteX5" fmla="*/ 1333500 w 2667000"/>
              <a:gd name="connsiteY5" fmla="*/ 0 h 4212907"/>
              <a:gd name="connsiteX6" fmla="*/ 2667000 w 2667000"/>
              <a:gd name="connsiteY6" fmla="*/ 1332548 h 4212907"/>
              <a:gd name="connsiteX7" fmla="*/ 2667000 w 2667000"/>
              <a:gd name="connsiteY7" fmla="*/ 2282190 h 4212907"/>
              <a:gd name="connsiteX8" fmla="*/ 1653540 w 2667000"/>
              <a:gd name="connsiteY8" fmla="*/ 1270635 h 4212907"/>
              <a:gd name="connsiteX9" fmla="*/ 1653540 w 2667000"/>
              <a:gd name="connsiteY9" fmla="*/ 4212908 h 421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7000" h="4212907">
                <a:moveTo>
                  <a:pt x="1653540" y="4212908"/>
                </a:moveTo>
                <a:lnTo>
                  <a:pt x="1012508" y="4212908"/>
                </a:lnTo>
                <a:lnTo>
                  <a:pt x="1012508" y="1270635"/>
                </a:lnTo>
                <a:lnTo>
                  <a:pt x="0" y="2282190"/>
                </a:lnTo>
                <a:lnTo>
                  <a:pt x="0" y="1332548"/>
                </a:lnTo>
                <a:lnTo>
                  <a:pt x="1333500" y="0"/>
                </a:lnTo>
                <a:lnTo>
                  <a:pt x="2667000" y="1332548"/>
                </a:lnTo>
                <a:lnTo>
                  <a:pt x="2667000" y="2282190"/>
                </a:lnTo>
                <a:lnTo>
                  <a:pt x="1653540" y="1270635"/>
                </a:lnTo>
                <a:lnTo>
                  <a:pt x="1653540" y="421290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fik 48">
            <a:extLst>
              <a:ext uri="{FF2B5EF4-FFF2-40B4-BE49-F238E27FC236}">
                <a16:creationId xmlns:a16="http://schemas.microsoft.com/office/drawing/2014/main" id="{510C59B0-5F83-494D-829D-EFF3D848A534}"/>
              </a:ext>
            </a:extLst>
          </p:cNvPr>
          <p:cNvSpPr>
            <a:spLocks noChangeAspect="1"/>
          </p:cNvSpPr>
          <p:nvPr/>
        </p:nvSpPr>
        <p:spPr>
          <a:xfrm rot="2025316">
            <a:off x="11101931" y="5376768"/>
            <a:ext cx="266596" cy="421127"/>
          </a:xfrm>
          <a:custGeom>
            <a:avLst/>
            <a:gdLst>
              <a:gd name="connsiteX0" fmla="*/ 1653540 w 2667000"/>
              <a:gd name="connsiteY0" fmla="*/ 4212908 h 4212907"/>
              <a:gd name="connsiteX1" fmla="*/ 1012508 w 2667000"/>
              <a:gd name="connsiteY1" fmla="*/ 4212908 h 4212907"/>
              <a:gd name="connsiteX2" fmla="*/ 1012508 w 2667000"/>
              <a:gd name="connsiteY2" fmla="*/ 1270635 h 4212907"/>
              <a:gd name="connsiteX3" fmla="*/ 0 w 2667000"/>
              <a:gd name="connsiteY3" fmla="*/ 2282190 h 4212907"/>
              <a:gd name="connsiteX4" fmla="*/ 0 w 2667000"/>
              <a:gd name="connsiteY4" fmla="*/ 1332548 h 4212907"/>
              <a:gd name="connsiteX5" fmla="*/ 1333500 w 2667000"/>
              <a:gd name="connsiteY5" fmla="*/ 0 h 4212907"/>
              <a:gd name="connsiteX6" fmla="*/ 2667000 w 2667000"/>
              <a:gd name="connsiteY6" fmla="*/ 1332548 h 4212907"/>
              <a:gd name="connsiteX7" fmla="*/ 2667000 w 2667000"/>
              <a:gd name="connsiteY7" fmla="*/ 2282190 h 4212907"/>
              <a:gd name="connsiteX8" fmla="*/ 1653540 w 2667000"/>
              <a:gd name="connsiteY8" fmla="*/ 1270635 h 4212907"/>
              <a:gd name="connsiteX9" fmla="*/ 1653540 w 2667000"/>
              <a:gd name="connsiteY9" fmla="*/ 4212908 h 421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7000" h="4212907">
                <a:moveTo>
                  <a:pt x="1653540" y="4212908"/>
                </a:moveTo>
                <a:lnTo>
                  <a:pt x="1012508" y="4212908"/>
                </a:lnTo>
                <a:lnTo>
                  <a:pt x="1012508" y="1270635"/>
                </a:lnTo>
                <a:lnTo>
                  <a:pt x="0" y="2282190"/>
                </a:lnTo>
                <a:lnTo>
                  <a:pt x="0" y="1332548"/>
                </a:lnTo>
                <a:lnTo>
                  <a:pt x="1333500" y="0"/>
                </a:lnTo>
                <a:lnTo>
                  <a:pt x="2667000" y="1332548"/>
                </a:lnTo>
                <a:lnTo>
                  <a:pt x="2667000" y="2282190"/>
                </a:lnTo>
                <a:lnTo>
                  <a:pt x="1653540" y="1270635"/>
                </a:lnTo>
                <a:lnTo>
                  <a:pt x="1653540" y="421290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7F6D6C63-624B-427A-9490-21F4CA3DBFCB}"/>
              </a:ext>
            </a:extLst>
          </p:cNvPr>
          <p:cNvSpPr/>
          <p:nvPr/>
        </p:nvSpPr>
        <p:spPr>
          <a:xfrm>
            <a:off x="3333072" y="3758272"/>
            <a:ext cx="618328" cy="1030247"/>
          </a:xfrm>
          <a:prstGeom prst="rightArrow">
            <a:avLst>
              <a:gd name="adj1" fmla="val 50000"/>
              <a:gd name="adj2" fmla="val 5392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C23158CB-F887-4186-ABBF-6DA5FC5FE2C9}"/>
              </a:ext>
            </a:extLst>
          </p:cNvPr>
          <p:cNvSpPr/>
          <p:nvPr/>
        </p:nvSpPr>
        <p:spPr>
          <a:xfrm>
            <a:off x="6714805" y="3737047"/>
            <a:ext cx="618328" cy="1030247"/>
          </a:xfrm>
          <a:prstGeom prst="rightArrow">
            <a:avLst>
              <a:gd name="adj1" fmla="val 50000"/>
              <a:gd name="adj2" fmla="val 5392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1CDAE7-306C-4A5A-A994-661CFA4E1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7DC48F7A-FB99-4F8F-966D-CE407EBD00B3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9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10400" y="489056"/>
            <a:ext cx="11347200" cy="792000"/>
          </a:xfrm>
        </p:spPr>
        <p:txBody>
          <a:bodyPr/>
          <a:lstStyle/>
          <a:p>
            <a:r>
              <a:rPr lang="de-DE" dirty="0"/>
              <a:t>Conclusion and Prospect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DA25576D-1E6B-4EA2-8F2E-29962ED2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1595979"/>
            <a:ext cx="11323837" cy="4319634"/>
          </a:xfrm>
        </p:spPr>
        <p:txBody>
          <a:bodyPr/>
          <a:lstStyle/>
          <a:p>
            <a:pPr lvl="2">
              <a:spcBef>
                <a:spcPts val="600"/>
              </a:spcBef>
            </a:pPr>
            <a:r>
              <a:rPr lang="en-US" b="0" dirty="0"/>
              <a:t>The</a:t>
            </a:r>
            <a:r>
              <a:rPr lang="en-US" dirty="0"/>
              <a:t> </a:t>
            </a:r>
            <a:r>
              <a:rPr lang="en-US" b="0" dirty="0"/>
              <a:t>high level of contributing households to the organic waste collection reduces costs of the collection system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Chosen concept helps to reduce emissions of</a:t>
            </a:r>
            <a:r>
              <a:rPr lang="en-US" b="0" dirty="0"/>
              <a:t> logistics </a:t>
            </a:r>
            <a:r>
              <a:rPr lang="en-US" sz="1600" b="0" dirty="0"/>
              <a:t>(CO</a:t>
            </a:r>
            <a:r>
              <a:rPr lang="en-US" sz="1600" b="1" baseline="-25000" dirty="0"/>
              <a:t>2</a:t>
            </a:r>
            <a:r>
              <a:rPr lang="en-US" sz="1600" b="0" dirty="0"/>
              <a:t>, noise, PM 10-particles)</a:t>
            </a:r>
          </a:p>
          <a:p>
            <a:pPr lvl="2">
              <a:spcBef>
                <a:spcPts val="600"/>
              </a:spcBef>
            </a:pPr>
            <a:r>
              <a:rPr lang="en-US" b="0" dirty="0"/>
              <a:t>The recycling of digestate improves the humus balance and reduces the need for artificial fertilizers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Prices for utilization of compost and liquid digestate increase because of aggravating legal developments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Secured access to the public natural gas grid by law is essential (storage function of grid)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Political strategies for the transport sector are changing; the legislator pushes the development and usage of e-fuels (fuels from renewable resources). But Daimler Comp. stops production of CNG-trucks for waste collection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Little extra money (increasing) from selling quotas for renewable fuels (</a:t>
            </a:r>
            <a:r>
              <a:rPr lang="de-DE" dirty="0"/>
              <a:t>BioKraftQuG / RED II)</a:t>
            </a:r>
          </a:p>
          <a:p>
            <a:pPr lvl="2">
              <a:spcBef>
                <a:spcPts val="600"/>
              </a:spcBef>
            </a:pPr>
            <a:endParaRPr lang="de-DE" dirty="0"/>
          </a:p>
          <a:p>
            <a:pPr marL="0" lvl="2" indent="0">
              <a:spcBef>
                <a:spcPts val="600"/>
              </a:spcBef>
              <a:buNone/>
            </a:pPr>
            <a:r>
              <a:rPr lang="de-DE" b="1" dirty="0"/>
              <a:t>Video about this concept:</a:t>
            </a:r>
            <a:r>
              <a:rPr lang="de-DE" dirty="0"/>
              <a:t> https://www.bsr.de/biogasanlage-22250.php</a:t>
            </a:r>
            <a:endParaRPr lang="en-US" dirty="0"/>
          </a:p>
          <a:p>
            <a:pPr lvl="2">
              <a:spcBef>
                <a:spcPts val="600"/>
              </a:spcBef>
            </a:pPr>
            <a:endParaRPr lang="en-US" b="0" dirty="0"/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74018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0F9D8E-FE9D-4AFA-9721-A8C2D0DA2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0485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 txBox="1">
            <a:spLocks/>
          </p:cNvSpPr>
          <p:nvPr/>
        </p:nvSpPr>
        <p:spPr>
          <a:xfrm>
            <a:off x="1814471" y="6551614"/>
            <a:ext cx="354013" cy="23018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fld id="{509BE731-0B82-448C-8E9B-69EEA90931E5}" type="slidenum">
              <a:rPr lang="de-DE" sz="1000" b="1">
                <a:solidFill>
                  <a:schemeClr val="bg1"/>
                </a:solidFill>
                <a:latin typeface="+mn-lt"/>
              </a:rPr>
              <a:pPr/>
              <a:t>14</a:t>
            </a:fld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10400" y="2888133"/>
            <a:ext cx="11347200" cy="792000"/>
          </a:xfrm>
        </p:spPr>
        <p:txBody>
          <a:bodyPr/>
          <a:lstStyle/>
          <a:p>
            <a:pPr algn="ctr"/>
            <a:r>
              <a:rPr lang="de-DE" sz="6000" dirty="0"/>
              <a:t>BACKUP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8824" y="6426000"/>
            <a:ext cx="9360000" cy="288000"/>
          </a:xfrm>
        </p:spPr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845782" y="93890"/>
            <a:ext cx="8709026" cy="9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lnSpc>
                <a:spcPts val="3000"/>
              </a:lnSpc>
            </a:pPr>
            <a:endParaRPr lang="de-DE" sz="2400" b="1" dirty="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45955C7-C3D6-4B71-A10A-487FBA3E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0821-E264-4F02-9C33-E3FA57E3F60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88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708" name="Text Box 20"/>
          <p:cNvSpPr txBox="1">
            <a:spLocks noChangeArrowheads="1"/>
          </p:cNvSpPr>
          <p:nvPr/>
        </p:nvSpPr>
        <p:spPr bwMode="auto">
          <a:xfrm>
            <a:off x="3571875" y="4359759"/>
            <a:ext cx="1701800" cy="786627"/>
          </a:xfrm>
          <a:prstGeom prst="rect">
            <a:avLst/>
          </a:prstGeom>
          <a:solidFill>
            <a:srgbClr val="FBB1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80000" rIns="36000" bIns="180000" anchor="t">
            <a:noAutofit/>
          </a:bodyPr>
          <a:lstStyle/>
          <a:p>
            <a:r>
              <a:rPr lang="en-US" sz="1000" b="1" dirty="0">
                <a:latin typeface="Arial" charset="0"/>
              </a:rPr>
              <a:t>approx. 42 GWh electricity, approx. 21 GWh district heating</a:t>
            </a:r>
          </a:p>
          <a:p>
            <a:endParaRPr lang="en-US" sz="1000" b="1" dirty="0">
              <a:latin typeface="Arial" charset="0"/>
            </a:endParaRPr>
          </a:p>
        </p:txBody>
      </p:sp>
      <p:sp>
        <p:nvSpPr>
          <p:cNvPr id="1010693" name="Text Box 5"/>
          <p:cNvSpPr txBox="1">
            <a:spLocks noChangeArrowheads="1"/>
          </p:cNvSpPr>
          <p:nvPr/>
        </p:nvSpPr>
        <p:spPr bwMode="auto">
          <a:xfrm>
            <a:off x="3579813" y="1239903"/>
            <a:ext cx="1701800" cy="667415"/>
          </a:xfrm>
          <a:prstGeom prst="rect">
            <a:avLst/>
          </a:prstGeom>
          <a:solidFill>
            <a:srgbClr val="00597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147600" rIns="36000" bIns="14760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3 landfill sites 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with CHP </a:t>
            </a:r>
          </a:p>
        </p:txBody>
      </p:sp>
      <p:sp>
        <p:nvSpPr>
          <p:cNvPr id="1010694" name="Text Box 6"/>
          <p:cNvSpPr txBox="1">
            <a:spLocks noChangeArrowheads="1"/>
          </p:cNvSpPr>
          <p:nvPr/>
        </p:nvSpPr>
        <p:spPr bwMode="auto">
          <a:xfrm>
            <a:off x="5346700" y="1239904"/>
            <a:ext cx="1701800" cy="852081"/>
          </a:xfrm>
          <a:prstGeom prst="rect">
            <a:avLst/>
          </a:prstGeom>
          <a:solidFill>
            <a:srgbClr val="00597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147600" rIns="36000" bIns="147600" anchor="t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2 mechan.-physic. stabilization system plants</a:t>
            </a:r>
          </a:p>
        </p:txBody>
      </p:sp>
      <p:sp>
        <p:nvSpPr>
          <p:cNvPr id="1010695" name="Text Box 7"/>
          <p:cNvSpPr txBox="1">
            <a:spLocks noChangeArrowheads="1"/>
          </p:cNvSpPr>
          <p:nvPr/>
        </p:nvSpPr>
        <p:spPr bwMode="auto">
          <a:xfrm>
            <a:off x="7108825" y="1239907"/>
            <a:ext cx="1701800" cy="710900"/>
          </a:xfrm>
          <a:prstGeom prst="rect">
            <a:avLst/>
          </a:prstGeom>
          <a:solidFill>
            <a:srgbClr val="00597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72000" rIns="36000" bIns="7200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processing of waste wood and bulky waste</a:t>
            </a:r>
            <a:endParaRPr lang="de-DE" sz="1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0696" name="Text Box 8"/>
          <p:cNvSpPr txBox="1">
            <a:spLocks noChangeArrowheads="1"/>
          </p:cNvSpPr>
          <p:nvPr/>
        </p:nvSpPr>
        <p:spPr bwMode="auto">
          <a:xfrm>
            <a:off x="1812925" y="3352570"/>
            <a:ext cx="1701800" cy="603250"/>
          </a:xfrm>
          <a:prstGeom prst="rect">
            <a:avLst/>
          </a:prstGeom>
          <a:solidFill>
            <a:srgbClr val="6AA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47600" rIns="36000" bIns="147600">
            <a:spAutoFit/>
          </a:bodyPr>
          <a:lstStyle/>
          <a:p>
            <a:r>
              <a:rPr lang="de-DE" sz="1000" b="1" dirty="0">
                <a:latin typeface="Arial" charset="0"/>
              </a:rPr>
              <a:t>steam</a:t>
            </a:r>
          </a:p>
          <a:p>
            <a:r>
              <a:rPr lang="de-DE" sz="1000" b="1" dirty="0">
                <a:latin typeface="Arial" charset="0"/>
              </a:rPr>
              <a:t>approx. 1.5 Mio. Mg/a  </a:t>
            </a:r>
          </a:p>
        </p:txBody>
      </p:sp>
      <p:sp>
        <p:nvSpPr>
          <p:cNvPr id="1010697" name="Text Box 9"/>
          <p:cNvSpPr txBox="1">
            <a:spLocks noChangeArrowheads="1"/>
          </p:cNvSpPr>
          <p:nvPr/>
        </p:nvSpPr>
        <p:spPr bwMode="auto">
          <a:xfrm>
            <a:off x="3570288" y="3352570"/>
            <a:ext cx="1701800" cy="605859"/>
          </a:xfrm>
          <a:prstGeom prst="rect">
            <a:avLst/>
          </a:prstGeom>
          <a:solidFill>
            <a:srgbClr val="6AA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47600" rIns="36000" bIns="147600">
            <a:spAutoFit/>
          </a:bodyPr>
          <a:lstStyle/>
          <a:p>
            <a:r>
              <a:rPr lang="en-US" sz="1000" b="1" dirty="0">
                <a:latin typeface="Arial" charset="0"/>
              </a:rPr>
              <a:t>gas from landfill sites:</a:t>
            </a:r>
          </a:p>
          <a:p>
            <a:r>
              <a:rPr lang="en-US" sz="1000" b="1" dirty="0">
                <a:latin typeface="Arial" charset="0"/>
              </a:rPr>
              <a:t>approx. 22 Mio. m</a:t>
            </a:r>
            <a:r>
              <a:rPr lang="en-US" sz="1000" b="1" baseline="30000" dirty="0">
                <a:latin typeface="Arial" charset="0"/>
              </a:rPr>
              <a:t>3</a:t>
            </a:r>
            <a:r>
              <a:rPr lang="en-US" sz="1000" b="1" dirty="0">
                <a:latin typeface="Arial" charset="0"/>
              </a:rPr>
              <a:t>/a  </a:t>
            </a:r>
          </a:p>
        </p:txBody>
      </p:sp>
      <p:sp>
        <p:nvSpPr>
          <p:cNvPr id="1010698" name="Text Box 10"/>
          <p:cNvSpPr txBox="1">
            <a:spLocks noChangeArrowheads="1"/>
          </p:cNvSpPr>
          <p:nvPr/>
        </p:nvSpPr>
        <p:spPr bwMode="auto">
          <a:xfrm>
            <a:off x="5341938" y="3354157"/>
            <a:ext cx="1701800" cy="603250"/>
          </a:xfrm>
          <a:prstGeom prst="rect">
            <a:avLst/>
          </a:prstGeom>
          <a:solidFill>
            <a:srgbClr val="6AA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47600" rIns="36000" bIns="147600">
            <a:spAutoFit/>
          </a:bodyPr>
          <a:lstStyle/>
          <a:p>
            <a:r>
              <a:rPr lang="en-US" sz="1000" b="1" dirty="0">
                <a:latin typeface="Arial" charset="0"/>
              </a:rPr>
              <a:t>substitute solid fuel:</a:t>
            </a:r>
          </a:p>
          <a:p>
            <a:r>
              <a:rPr lang="en-US" sz="1000" b="1" dirty="0">
                <a:latin typeface="Arial" charset="0"/>
              </a:rPr>
              <a:t>approx. 187,000 Mg/a</a:t>
            </a:r>
          </a:p>
        </p:txBody>
      </p:sp>
      <p:sp>
        <p:nvSpPr>
          <p:cNvPr id="1010702" name="Text Box 14"/>
          <p:cNvSpPr txBox="1">
            <a:spLocks noChangeArrowheads="1"/>
          </p:cNvSpPr>
          <p:nvPr/>
        </p:nvSpPr>
        <p:spPr bwMode="auto">
          <a:xfrm>
            <a:off x="7105650" y="3354157"/>
            <a:ext cx="1701800" cy="605859"/>
          </a:xfrm>
          <a:prstGeom prst="rect">
            <a:avLst/>
          </a:prstGeom>
          <a:solidFill>
            <a:srgbClr val="6AA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47600" rIns="36000" bIns="147600">
            <a:spAutoFit/>
          </a:bodyPr>
          <a:lstStyle/>
          <a:p>
            <a:r>
              <a:rPr lang="en-US" sz="1000" b="1" dirty="0">
                <a:latin typeface="Arial" charset="0"/>
              </a:rPr>
              <a:t>substitute solid fuel:</a:t>
            </a:r>
          </a:p>
          <a:p>
            <a:r>
              <a:rPr lang="en-US" sz="1000" b="1" dirty="0">
                <a:latin typeface="Arial" charset="0"/>
              </a:rPr>
              <a:t>approx. 60,000 Mg/a </a:t>
            </a:r>
          </a:p>
        </p:txBody>
      </p:sp>
      <p:sp>
        <p:nvSpPr>
          <p:cNvPr id="1010703" name="Line 15"/>
          <p:cNvSpPr>
            <a:spLocks noChangeShapeType="1"/>
          </p:cNvSpPr>
          <p:nvPr/>
        </p:nvSpPr>
        <p:spPr bwMode="auto">
          <a:xfrm>
            <a:off x="4429126" y="3981700"/>
            <a:ext cx="0" cy="287005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0707" name="Text Box 19"/>
          <p:cNvSpPr txBox="1">
            <a:spLocks noChangeArrowheads="1"/>
          </p:cNvSpPr>
          <p:nvPr/>
        </p:nvSpPr>
        <p:spPr bwMode="auto">
          <a:xfrm>
            <a:off x="1809750" y="4358172"/>
            <a:ext cx="1701800" cy="788214"/>
          </a:xfrm>
          <a:prstGeom prst="rect">
            <a:avLst/>
          </a:prstGeom>
          <a:solidFill>
            <a:srgbClr val="FBB1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80000" rIns="36000" bIns="180000" anchor="t">
            <a:noAutofit/>
          </a:bodyPr>
          <a:lstStyle/>
          <a:p>
            <a:r>
              <a:rPr lang="en-US" sz="1000" b="1" dirty="0">
                <a:latin typeface="Arial" charset="0"/>
              </a:rPr>
              <a:t>approx. 210 GWh electricity </a:t>
            </a:r>
          </a:p>
          <a:p>
            <a:r>
              <a:rPr lang="en-US" sz="1000" b="1" dirty="0">
                <a:latin typeface="Arial" charset="0"/>
              </a:rPr>
              <a:t>approx. 740 GWh </a:t>
            </a:r>
          </a:p>
          <a:p>
            <a:r>
              <a:rPr lang="en-US" sz="1000" b="1" dirty="0">
                <a:latin typeface="Arial" charset="0"/>
              </a:rPr>
              <a:t>district heating</a:t>
            </a:r>
          </a:p>
        </p:txBody>
      </p:sp>
      <p:sp>
        <p:nvSpPr>
          <p:cNvPr id="1010709" name="Text Box 21"/>
          <p:cNvSpPr txBox="1">
            <a:spLocks noChangeArrowheads="1"/>
          </p:cNvSpPr>
          <p:nvPr/>
        </p:nvSpPr>
        <p:spPr bwMode="auto">
          <a:xfrm>
            <a:off x="5343525" y="4358172"/>
            <a:ext cx="1701800" cy="786627"/>
          </a:xfrm>
          <a:prstGeom prst="rect">
            <a:avLst/>
          </a:prstGeom>
          <a:solidFill>
            <a:srgbClr val="FBB1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08000" rIns="36000" bIns="108000" anchor="b">
            <a:noAutofit/>
          </a:bodyPr>
          <a:lstStyle>
            <a:defPPr>
              <a:defRPr lang="de-DE"/>
            </a:defPPr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b="1" dirty="0">
              <a:solidFill>
                <a:srgbClr val="FFFFFF"/>
              </a:solidFill>
              <a:latin typeface="Arial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charset="0"/>
              </a:rPr>
              <a:t>approx. 194 GWh electricity</a:t>
            </a:r>
          </a:p>
          <a:p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0710" name="Text Box 22"/>
          <p:cNvSpPr txBox="1">
            <a:spLocks noChangeArrowheads="1"/>
          </p:cNvSpPr>
          <p:nvPr/>
        </p:nvSpPr>
        <p:spPr bwMode="auto">
          <a:xfrm>
            <a:off x="7108825" y="4345279"/>
            <a:ext cx="1701800" cy="804491"/>
          </a:xfrm>
          <a:prstGeom prst="rect">
            <a:avLst/>
          </a:prstGeom>
          <a:solidFill>
            <a:srgbClr val="FBB1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08000" rIns="36000" bIns="108000" anchor="t">
            <a:noAutofit/>
          </a:bodyPr>
          <a:lstStyle>
            <a:defPPr>
              <a:defRPr lang="de-DE"/>
            </a:defPPr>
            <a:lvl1pPr>
              <a:defRPr sz="1000" b="1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approx. 70 GWh electricity</a:t>
            </a:r>
            <a:endParaRPr lang="en-US" dirty="0"/>
          </a:p>
        </p:txBody>
      </p:sp>
      <p:sp>
        <p:nvSpPr>
          <p:cNvPr id="1010711" name="AutoShape 23"/>
          <p:cNvSpPr>
            <a:spLocks/>
          </p:cNvSpPr>
          <p:nvPr/>
        </p:nvSpPr>
        <p:spPr bwMode="auto">
          <a:xfrm rot="5400000">
            <a:off x="6071340" y="918917"/>
            <a:ext cx="236164" cy="8730770"/>
          </a:xfrm>
          <a:prstGeom prst="rightBrace">
            <a:avLst>
              <a:gd name="adj1" fmla="val 95408"/>
              <a:gd name="adj2" fmla="val 50000"/>
            </a:avLst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0712" name="Text Box 24"/>
          <p:cNvSpPr txBox="1">
            <a:spLocks noChangeArrowheads="1"/>
          </p:cNvSpPr>
          <p:nvPr/>
        </p:nvSpPr>
        <p:spPr bwMode="auto">
          <a:xfrm>
            <a:off x="1809750" y="5425343"/>
            <a:ext cx="8754583" cy="721700"/>
          </a:xfrm>
          <a:prstGeom prst="rect">
            <a:avLst/>
          </a:prstGeom>
          <a:solidFill>
            <a:srgbClr val="BD2E07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44000" rIns="36000" bIns="14400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Covers need for electricity of approx.</a:t>
            </a:r>
            <a:r>
              <a:rPr lang="en-US" sz="1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12 % of average households of Berlin and the need for district heating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of approx. 7.4% of households of Berlin with a district heating connection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Foliennummernplatzhalter 5"/>
          <p:cNvSpPr txBox="1">
            <a:spLocks/>
          </p:cNvSpPr>
          <p:nvPr/>
        </p:nvSpPr>
        <p:spPr>
          <a:xfrm>
            <a:off x="1814471" y="6551614"/>
            <a:ext cx="354013" cy="23018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fld id="{509BE731-0B82-448C-8E9B-69EEA90931E5}" type="slidenum">
              <a:rPr lang="de-DE" sz="1000" b="1">
                <a:solidFill>
                  <a:schemeClr val="bg1"/>
                </a:solidFill>
                <a:latin typeface="+mn-lt"/>
              </a:rPr>
              <a:pPr/>
              <a:t>15</a:t>
            </a:fld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2668588" y="3980592"/>
            <a:ext cx="0" cy="287005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7954483" y="3988861"/>
            <a:ext cx="0" cy="287005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6212995" y="3987753"/>
            <a:ext cx="0" cy="287005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10400" y="400672"/>
            <a:ext cx="11347200" cy="792000"/>
          </a:xfrm>
        </p:spPr>
        <p:txBody>
          <a:bodyPr/>
          <a:lstStyle/>
          <a:p>
            <a:r>
              <a:rPr lang="en-US" dirty="0"/>
              <a:t>A big city can be supplied with electricity and heat from the energy in Berlin's waste </a:t>
            </a:r>
            <a:r>
              <a:rPr lang="de-DE" sz="1800" dirty="0"/>
              <a:t>(Status 04.2021)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8824" y="6426000"/>
            <a:ext cx="9360000" cy="288000"/>
          </a:xfrm>
        </p:spPr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845782" y="93890"/>
            <a:ext cx="8709026" cy="9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lnSpc>
                <a:spcPts val="3000"/>
              </a:lnSpc>
            </a:pPr>
            <a:endParaRPr lang="de-DE" sz="2400" b="1" dirty="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862533" y="1236732"/>
            <a:ext cx="1701800" cy="719893"/>
          </a:xfrm>
          <a:prstGeom prst="rect">
            <a:avLst/>
          </a:prstGeom>
          <a:solidFill>
            <a:srgbClr val="00597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72000" rIns="36000" bIns="7200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fermentation plant for organic waste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8877300" y="3354158"/>
            <a:ext cx="1701800" cy="605859"/>
          </a:xfrm>
          <a:prstGeom prst="rect">
            <a:avLst/>
          </a:prstGeom>
          <a:solidFill>
            <a:srgbClr val="6AA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4000" tIns="147600" rIns="36000" bIns="147600">
            <a:spAutoFit/>
          </a:bodyPr>
          <a:lstStyle/>
          <a:p>
            <a:r>
              <a:rPr lang="en-US" sz="1000" b="1" dirty="0">
                <a:latin typeface="Arial" charset="0"/>
              </a:rPr>
              <a:t>biomethane: </a:t>
            </a:r>
            <a:br>
              <a:rPr lang="en-US" sz="1000" b="1" dirty="0">
                <a:latin typeface="Arial" charset="0"/>
              </a:rPr>
            </a:br>
            <a:r>
              <a:rPr lang="en-US" sz="1000" b="1" dirty="0">
                <a:latin typeface="Arial" charset="0"/>
              </a:rPr>
              <a:t>approx. 31,800 MWh/a 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872058" y="4340212"/>
            <a:ext cx="1701800" cy="842145"/>
          </a:xfrm>
          <a:prstGeom prst="rect">
            <a:avLst/>
          </a:prstGeom>
          <a:solidFill>
            <a:srgbClr val="FBB1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>
            <a:spAutoFit/>
          </a:bodyPr>
          <a:lstStyle>
            <a:defPPr>
              <a:defRPr lang="de-DE"/>
            </a:defPPr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approx. 25,700 MWh for substitution of von Diesel fuel; approx. 2,200 MWh for generation of electricity and heat CHP</a:t>
            </a:r>
          </a:p>
        </p:txBody>
      </p:sp>
      <p:pic>
        <p:nvPicPr>
          <p:cNvPr id="39" name="Picture 3" descr="IMG_04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57" y="1950807"/>
            <a:ext cx="1694594" cy="11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_P4Z77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"/>
          <a:stretch>
            <a:fillRect/>
          </a:stretch>
        </p:blipFill>
        <p:spPr bwMode="auto">
          <a:xfrm>
            <a:off x="5351097" y="1950808"/>
            <a:ext cx="1697403" cy="11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gasbrunn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"/>
          <a:stretch>
            <a:fillRect/>
          </a:stretch>
        </p:blipFill>
        <p:spPr bwMode="auto">
          <a:xfrm>
            <a:off x="3588346" y="1907319"/>
            <a:ext cx="1686471" cy="12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9724128" y="3998386"/>
            <a:ext cx="0" cy="287005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43417" r="73318" b="30455"/>
          <a:stretch/>
        </p:blipFill>
        <p:spPr>
          <a:xfrm>
            <a:off x="8862533" y="1950808"/>
            <a:ext cx="1711325" cy="118425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45955C7-C3D6-4B71-A10A-487FBA3E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0821-E264-4F02-9C33-E3FA57E3F60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938DAAE3-8922-48F9-8E5F-91D610F0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73" y="1231745"/>
            <a:ext cx="1701800" cy="667415"/>
          </a:xfrm>
          <a:prstGeom prst="rect">
            <a:avLst/>
          </a:prstGeom>
          <a:solidFill>
            <a:srgbClr val="00597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147600" rIns="36000" bIns="14760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incineration plant Ruhleben </a:t>
            </a:r>
          </a:p>
        </p:txBody>
      </p:sp>
      <p:pic>
        <p:nvPicPr>
          <p:cNvPr id="40" name="Picture 11" descr="_P4Z08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6" y="1899160"/>
            <a:ext cx="1698449" cy="124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9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2040B9-A21A-4650-B4F2-39B53645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Wilhelm Winkelmann                 Biomethane from municipal biowaste as fuel for waste-collecting vehicles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987428-511B-43E6-9DC8-7639AF99E6B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Fermentation of organic waste: Additional benefit from linked cycles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81E04F4-337A-4589-BF11-ACCABAF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de-DE" smtClean="0"/>
              <a:t>2</a:t>
            </a:fld>
            <a:endParaRPr lang="de-DE" dirty="0"/>
          </a:p>
        </p:txBody>
      </p:sp>
      <p:pic>
        <p:nvPicPr>
          <p:cNvPr id="13" name="Inhaltsplatzhalter 5">
            <a:extLst>
              <a:ext uri="{FF2B5EF4-FFF2-40B4-BE49-F238E27FC236}">
                <a16:creationId xmlns:a16="http://schemas.microsoft.com/office/drawing/2014/main" id="{15BCCF34-BB4A-436E-9C4E-0BD890C0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32372" y="1789445"/>
            <a:ext cx="9282060" cy="432390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E1FE5BA-52EC-4144-AA38-704A67055541}"/>
              </a:ext>
            </a:extLst>
          </p:cNvPr>
          <p:cNvSpPr txBox="1"/>
          <p:nvPr/>
        </p:nvSpPr>
        <p:spPr>
          <a:xfrm>
            <a:off x="3879719" y="2732422"/>
            <a:ext cx="1922002" cy="8143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1. Disposal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of organic waste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(waste bins) </a:t>
            </a:r>
            <a:endParaRPr lang="en-US" sz="1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l"/>
            <a:endParaRPr lang="en-US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02EEA38-68AC-43EC-8260-93D29CF0C41B}"/>
              </a:ext>
            </a:extLst>
          </p:cNvPr>
          <p:cNvSpPr txBox="1"/>
          <p:nvPr/>
        </p:nvSpPr>
        <p:spPr>
          <a:xfrm>
            <a:off x="8635657" y="3210312"/>
            <a:ext cx="1422750" cy="7496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2. Collecting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of organic waste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(waste bins) </a:t>
            </a:r>
            <a:endParaRPr lang="en-US" sz="1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l"/>
            <a:endParaRPr lang="en-US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6084E-DCB4-48F0-AC92-BA12243438C1}"/>
              </a:ext>
            </a:extLst>
          </p:cNvPr>
          <p:cNvSpPr txBox="1"/>
          <p:nvPr/>
        </p:nvSpPr>
        <p:spPr>
          <a:xfrm>
            <a:off x="8488509" y="4103683"/>
            <a:ext cx="1554122" cy="7496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3. Waste treatment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processing and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fermentation</a:t>
            </a:r>
            <a:endParaRPr lang="en-US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7E34FFD-3D4F-4BD4-8EA4-89F778EF2CB6}"/>
              </a:ext>
            </a:extLst>
          </p:cNvPr>
          <p:cNvSpPr txBox="1"/>
          <p:nvPr/>
        </p:nvSpPr>
        <p:spPr>
          <a:xfrm>
            <a:off x="6911963" y="4261334"/>
            <a:ext cx="1422750" cy="10043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4. Preparation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of biogas and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feeding into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natural gas grid</a:t>
            </a:r>
            <a:endParaRPr lang="en-US" sz="1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l"/>
            <a:endParaRPr lang="en-US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A41DDDC-826C-4FB5-A0D9-D765CA5E00CB}"/>
              </a:ext>
            </a:extLst>
          </p:cNvPr>
          <p:cNvSpPr txBox="1"/>
          <p:nvPr/>
        </p:nvSpPr>
        <p:spPr>
          <a:xfrm>
            <a:off x="6848899" y="2961338"/>
            <a:ext cx="1617185" cy="7496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5. Refueling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BSR vehicle fleet</a:t>
            </a:r>
            <a:endParaRPr lang="en-US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75850DF-A832-4A6D-A661-EAD46B2968C7}"/>
              </a:ext>
            </a:extLst>
          </p:cNvPr>
          <p:cNvSpPr txBox="1"/>
          <p:nvPr/>
        </p:nvSpPr>
        <p:spPr>
          <a:xfrm>
            <a:off x="3686882" y="4340070"/>
            <a:ext cx="2179491" cy="7496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4. Preparation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of digestate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 (compost, liquid fertilizer)</a:t>
            </a:r>
            <a:endParaRPr lang="en-US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EE2F9CF-0294-4B7B-ABC7-A99DA8B5A7EC}"/>
              </a:ext>
            </a:extLst>
          </p:cNvPr>
          <p:cNvSpPr txBox="1"/>
          <p:nvPr/>
        </p:nvSpPr>
        <p:spPr>
          <a:xfrm>
            <a:off x="2521525" y="3981777"/>
            <a:ext cx="1154546" cy="12040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5. Delivery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gardening &amp;       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landscaping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companies; </a:t>
            </a:r>
          </a:p>
          <a:p>
            <a:pPr algn="l"/>
            <a:r>
              <a:rPr lang="en-US" sz="1600" dirty="0">
                <a:latin typeface="Arial Narrow" panose="020B0606020202030204" pitchFamily="34" charset="0"/>
              </a:rPr>
              <a:t>   agriculture </a:t>
            </a:r>
            <a:endParaRPr lang="en-US" sz="1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l"/>
            <a:endParaRPr lang="en-US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E19F3E6-6E74-4E52-9FB0-F1D4CDCCA42A}"/>
              </a:ext>
            </a:extLst>
          </p:cNvPr>
          <p:cNvSpPr txBox="1"/>
          <p:nvPr/>
        </p:nvSpPr>
        <p:spPr>
          <a:xfrm>
            <a:off x="2311100" y="3085398"/>
            <a:ext cx="1568619" cy="7496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6. Agricultural  </a:t>
            </a:r>
          </a:p>
          <a:p>
            <a:pPr algn="l"/>
            <a:r>
              <a:rPr lang="en-US" sz="1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   products</a:t>
            </a:r>
          </a:p>
          <a:p>
            <a:r>
              <a:rPr lang="en-US" dirty="0">
                <a:latin typeface="Arial Narrow" panose="020B0606020202030204" pitchFamily="34" charset="0"/>
              </a:rPr>
              <a:t>   </a:t>
            </a:r>
            <a:r>
              <a:rPr lang="en-US" sz="1600" dirty="0">
                <a:latin typeface="Arial Narrow" panose="020B0606020202030204" pitchFamily="34" charset="0"/>
              </a:rPr>
              <a:t>e.g. plants, corn</a:t>
            </a:r>
            <a:endParaRPr lang="en-US" sz="1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4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607879-E4B2-C60C-E8D4-12BE400E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3DE15E-E814-FCBA-20B2-C8DD08D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FC3018A-84A1-63F9-C0DF-21363311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organic waste in Berlin </a:t>
            </a:r>
            <a:br>
              <a:rPr lang="de-DE" dirty="0"/>
            </a:br>
            <a:r>
              <a:rPr lang="de-DE" altLang="de-DE" sz="2000" dirty="0"/>
              <a:t>Berlin </a:t>
            </a:r>
            <a:r>
              <a:rPr lang="de-DE" altLang="de-DE" sz="2000" dirty="0" err="1"/>
              <a:t>without</a:t>
            </a:r>
            <a:r>
              <a:rPr lang="de-DE" altLang="de-DE" sz="2000" dirty="0"/>
              <a:t> Brandenburg </a:t>
            </a:r>
            <a:endParaRPr lang="de-DE" dirty="0"/>
          </a:p>
        </p:txBody>
      </p:sp>
      <p:pic>
        <p:nvPicPr>
          <p:cNvPr id="8" name="Inhaltsplatzhalter 7" descr="Ein Bild, das Screenshot, Text, Diagramm, Reihe enthält.&#10;&#10;Automatisch generierte Beschreibung">
            <a:extLst>
              <a:ext uri="{FF2B5EF4-FFF2-40B4-BE49-F238E27FC236}">
                <a16:creationId xmlns:a16="http://schemas.microsoft.com/office/drawing/2014/main" id="{AE8716A2-A036-1290-9790-CCA62A7C8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138" y="1511300"/>
            <a:ext cx="10182137" cy="4911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058CF49-5CDB-451F-C82B-0D7A56DF4BF2}"/>
              </a:ext>
            </a:extLst>
          </p:cNvPr>
          <p:cNvSpPr txBox="1"/>
          <p:nvPr/>
        </p:nvSpPr>
        <p:spPr>
          <a:xfrm>
            <a:off x="2276475" y="2428875"/>
            <a:ext cx="438150" cy="3333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900" dirty="0" err="1"/>
              <a:t>Organic</a:t>
            </a:r>
            <a:r>
              <a:rPr lang="de-DE" sz="900" dirty="0"/>
              <a:t> </a:t>
            </a:r>
          </a:p>
          <a:p>
            <a:pPr algn="l"/>
            <a:r>
              <a:rPr lang="de-DE" sz="900" dirty="0"/>
              <a:t>matter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38C8D8-985F-E42D-1EA0-47FBEA5EF884}"/>
              </a:ext>
            </a:extLst>
          </p:cNvPr>
          <p:cNvSpPr txBox="1"/>
          <p:nvPr/>
        </p:nvSpPr>
        <p:spPr>
          <a:xfrm>
            <a:off x="2828924" y="2428874"/>
            <a:ext cx="1000126" cy="3333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900" dirty="0"/>
              <a:t>Fallen </a:t>
            </a:r>
            <a:r>
              <a:rPr lang="de-DE" sz="900" dirty="0" err="1"/>
              <a:t>leaves</a:t>
            </a:r>
            <a:r>
              <a:rPr lang="de-DE" sz="900" dirty="0"/>
              <a:t> (</a:t>
            </a:r>
            <a:r>
              <a:rPr lang="de-DE" sz="900" dirty="0" err="1"/>
              <a:t>loose</a:t>
            </a:r>
            <a:r>
              <a:rPr lang="de-DE" sz="900" dirty="0"/>
              <a:t> + in </a:t>
            </a:r>
            <a:r>
              <a:rPr lang="de-DE" sz="900" dirty="0" err="1"/>
              <a:t>bags</a:t>
            </a:r>
            <a:r>
              <a:rPr lang="de-DE" sz="900" dirty="0"/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33AE7C2-152B-EE16-3258-775995269258}"/>
              </a:ext>
            </a:extLst>
          </p:cNvPr>
          <p:cNvSpPr txBox="1"/>
          <p:nvPr/>
        </p:nvSpPr>
        <p:spPr>
          <a:xfrm>
            <a:off x="3933824" y="2428874"/>
            <a:ext cx="809626" cy="3333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900" dirty="0" err="1"/>
              <a:t>Tree</a:t>
            </a:r>
            <a:r>
              <a:rPr lang="de-DE" sz="900" dirty="0"/>
              <a:t> &amp; </a:t>
            </a:r>
            <a:r>
              <a:rPr lang="de-DE" sz="900" dirty="0" err="1"/>
              <a:t>shrub</a:t>
            </a:r>
            <a:r>
              <a:rPr lang="de-DE" sz="900" dirty="0"/>
              <a:t> </a:t>
            </a:r>
            <a:r>
              <a:rPr lang="de-DE" sz="900" dirty="0" err="1"/>
              <a:t>brashings</a:t>
            </a:r>
            <a:r>
              <a:rPr lang="de-DE" sz="900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3CAA432-D009-1E72-F99F-1D4638C2FFF6}"/>
              </a:ext>
            </a:extLst>
          </p:cNvPr>
          <p:cNvSpPr txBox="1"/>
          <p:nvPr/>
        </p:nvSpPr>
        <p:spPr>
          <a:xfrm>
            <a:off x="4815635" y="2428873"/>
            <a:ext cx="676275" cy="3333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900" dirty="0"/>
              <a:t>Christmas </a:t>
            </a:r>
            <a:r>
              <a:rPr lang="de-DE" sz="900" dirty="0" err="1"/>
              <a:t>trees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83990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waste - Ways of treatment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410688-2F02-42C3-BA82-C1FB698C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C6911BAD-225D-484C-B525-EEC758CD1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445212"/>
              </p:ext>
            </p:extLst>
          </p:nvPr>
        </p:nvGraphicFramePr>
        <p:xfrm>
          <a:off x="433388" y="1511300"/>
          <a:ext cx="11323636" cy="3721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1492">
                  <a:extLst>
                    <a:ext uri="{9D8B030D-6E8A-4147-A177-3AD203B41FA5}">
                      <a16:colId xmlns:a16="http://schemas.microsoft.com/office/drawing/2014/main" val="3861317999"/>
                    </a:ext>
                  </a:extLst>
                </a:gridCol>
                <a:gridCol w="3190240">
                  <a:extLst>
                    <a:ext uri="{9D8B030D-6E8A-4147-A177-3AD203B41FA5}">
                      <a16:colId xmlns:a16="http://schemas.microsoft.com/office/drawing/2014/main" val="450329088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3780212101"/>
                    </a:ext>
                  </a:extLst>
                </a:gridCol>
                <a:gridCol w="3181984">
                  <a:extLst>
                    <a:ext uri="{9D8B030D-6E8A-4147-A177-3AD203B41FA5}">
                      <a16:colId xmlns:a16="http://schemas.microsoft.com/office/drawing/2014/main" val="14883825"/>
                    </a:ext>
                  </a:extLst>
                </a:gridCol>
              </a:tblGrid>
              <a:tr h="7340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Organic Waste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83945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- hardly fermentable -</a:t>
                      </a:r>
                    </a:p>
                  </a:txBody>
                  <a:tcPr anchor="ctr">
                    <a:solidFill>
                      <a:srgbClr val="6AA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/>
                          </a:solidFill>
                        </a:rPr>
                        <a:t>- fermentable -</a:t>
                      </a:r>
                    </a:p>
                  </a:txBody>
                  <a:tcPr anchor="ctr">
                    <a:solidFill>
                      <a:srgbClr val="6AA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1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non-compostable</a:t>
                      </a:r>
                    </a:p>
                  </a:txBody>
                  <a:tcPr anchor="ctr">
                    <a:solidFill>
                      <a:srgbClr val="FBB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compostable</a:t>
                      </a:r>
                    </a:p>
                  </a:txBody>
                  <a:tcPr>
                    <a:solidFill>
                      <a:srgbClr val="FBB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090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noProof="0" dirty="0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lvl="0" indent="0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noProof="0" dirty="0"/>
                    </a:p>
                    <a:p>
                      <a:pPr marL="285750" lvl="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/>
                        <a:t>wood</a:t>
                      </a:r>
                    </a:p>
                    <a:p>
                      <a:pPr marL="285750" lvl="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/>
                        <a:t>fallen</a:t>
                      </a:r>
                      <a:r>
                        <a:rPr lang="en-US" baseline="0" noProof="0" dirty="0"/>
                        <a:t> leaves</a:t>
                      </a:r>
                      <a:endParaRPr lang="en-US" noProof="0" dirty="0"/>
                    </a:p>
                  </a:txBody>
                  <a:tcPr>
                    <a:solidFill>
                      <a:srgbClr val="E7EAE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indent="-34290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/>
                    </a:p>
                    <a:p>
                      <a:pPr marL="342900" indent="-34290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/>
                        <a:t>organic waste</a:t>
                      </a:r>
                    </a:p>
                    <a:p>
                      <a:pPr marL="342900" indent="-34290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/>
                        <a:t>tree-</a:t>
                      </a:r>
                      <a:r>
                        <a:rPr lang="en-US" baseline="0" noProof="0" dirty="0"/>
                        <a:t> and shrub brashings</a:t>
                      </a:r>
                      <a:endParaRPr lang="en-US" noProof="0" dirty="0"/>
                    </a:p>
                    <a:p>
                      <a:pPr marL="342900" indent="-34290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/>
                        <a:t>fallen leaves</a:t>
                      </a:r>
                    </a:p>
                  </a:txBody>
                  <a:tcPr>
                    <a:solidFill>
                      <a:srgbClr val="E7EAE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/>
                    </a:p>
                    <a:p>
                      <a:pPr marL="285750" indent="-28575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/>
                        <a:t>organic waste</a:t>
                      </a:r>
                    </a:p>
                    <a:p>
                      <a:pPr marL="285750" indent="-285750" algn="l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/>
                        <a:t>leftovers e.g. canteen</a:t>
                      </a:r>
                    </a:p>
                  </a:txBody>
                  <a:tcP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9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517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/>
                        <a:t>recycling</a:t>
                      </a:r>
                    </a:p>
                  </a:txBody>
                  <a:tcPr>
                    <a:solidFill>
                      <a:srgbClr val="CBD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/>
                        <a:t>incineration</a:t>
                      </a:r>
                    </a:p>
                  </a:txBody>
                  <a:tcPr>
                    <a:solidFill>
                      <a:srgbClr val="CBD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/>
                        <a:t>composting</a:t>
                      </a:r>
                    </a:p>
                  </a:txBody>
                  <a:tcPr>
                    <a:solidFill>
                      <a:srgbClr val="CBD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/>
                        <a:t>fermentation</a:t>
                      </a:r>
                    </a:p>
                  </a:txBody>
                  <a:tcPr>
                    <a:solidFill>
                      <a:srgbClr val="CBD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52196"/>
                  </a:ext>
                </a:extLst>
              </a:tr>
            </a:tbl>
          </a:graphicData>
        </a:graphic>
      </p:graphicFrame>
      <p:sp>
        <p:nvSpPr>
          <p:cNvPr id="10" name="Nach oben gebogener Pfeil 7">
            <a:extLst>
              <a:ext uri="{FF2B5EF4-FFF2-40B4-BE49-F238E27FC236}">
                <a16:creationId xmlns:a16="http://schemas.microsoft.com/office/drawing/2014/main" id="{3EFA87C5-7652-47C0-BB2F-C120D8CE1181}"/>
              </a:ext>
            </a:extLst>
          </p:cNvPr>
          <p:cNvSpPr/>
          <p:nvPr/>
        </p:nvSpPr>
        <p:spPr>
          <a:xfrm rot="10800000">
            <a:off x="1239520" y="3657600"/>
            <a:ext cx="1016000" cy="894080"/>
          </a:xfrm>
          <a:prstGeom prst="bentUpArrow">
            <a:avLst>
              <a:gd name="adj1" fmla="val 5682"/>
              <a:gd name="adj2" fmla="val 13704"/>
              <a:gd name="adj3" fmla="val 28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77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Wilhelm Winkelmann                 Biomethane from municipal biowaste as fuel for waste-collecting vehicles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organic waste fermentation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C72A42-248A-4466-A86E-A16D3229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de-DE" smtClean="0"/>
              <a:t>5</a:t>
            </a:fld>
            <a:endParaRPr lang="de-DE" dirty="0"/>
          </a:p>
        </p:txBody>
      </p:sp>
      <p:pic>
        <p:nvPicPr>
          <p:cNvPr id="17" name="Picture 2" descr="Biogaskuh_03">
            <a:extLst>
              <a:ext uri="{FF2B5EF4-FFF2-40B4-BE49-F238E27FC236}">
                <a16:creationId xmlns:a16="http://schemas.microsoft.com/office/drawing/2014/main" id="{4C55ECA3-C16E-437D-AFB9-720777C7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46" y="2306320"/>
            <a:ext cx="9251977" cy="411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8">
            <a:extLst>
              <a:ext uri="{FF2B5EF4-FFF2-40B4-BE49-F238E27FC236}">
                <a16:creationId xmlns:a16="http://schemas.microsoft.com/office/drawing/2014/main" id="{A502F529-0608-4F3D-AA67-64E035565442}"/>
              </a:ext>
            </a:extLst>
          </p:cNvPr>
          <p:cNvGrpSpPr>
            <a:grpSpLocks/>
          </p:cNvGrpSpPr>
          <p:nvPr/>
        </p:nvGrpSpPr>
        <p:grpSpPr bwMode="auto">
          <a:xfrm>
            <a:off x="1288415" y="4647883"/>
            <a:ext cx="1619250" cy="944562"/>
            <a:chOff x="271" y="2635"/>
            <a:chExt cx="1020" cy="595"/>
          </a:xfrm>
        </p:grpSpPr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C9430261-8757-44A2-89DE-37DD9B2DA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" y="2978"/>
              <a:ext cx="1020" cy="252"/>
            </a:xfrm>
            <a:prstGeom prst="rect">
              <a:avLst/>
            </a:prstGeom>
            <a:solidFill>
              <a:srgbClr val="6AA000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lnSpc>
                  <a:spcPts val="2400"/>
                </a:lnSpc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400"/>
                </a:lnSpc>
                <a:buClr>
                  <a:schemeClr val="folHlink"/>
                </a:buClr>
                <a:buFont typeface="Times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400"/>
                </a:lnSpc>
                <a:buClr>
                  <a:schemeClr val="folHlink"/>
                </a:buClr>
                <a:buSzPct val="120000"/>
                <a:buFont typeface="Times" pitchFamily="18" charset="0"/>
                <a:buChar char="-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400"/>
                </a:lnSpc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ts val="2400"/>
                </a:lnSpc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1800" b="0" dirty="0">
                  <a:solidFill>
                    <a:schemeClr val="bg1"/>
                  </a:solidFill>
                </a:rPr>
                <a:t>organic matter</a:t>
              </a:r>
            </a:p>
          </p:txBody>
        </p:sp>
        <p:sp>
          <p:nvSpPr>
            <p:cNvPr id="20" name="AutoShape 10">
              <a:extLst>
                <a:ext uri="{FF2B5EF4-FFF2-40B4-BE49-F238E27FC236}">
                  <a16:creationId xmlns:a16="http://schemas.microsoft.com/office/drawing/2014/main" id="{FF33FA40-2841-48F7-82C3-81E83CC24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69644">
              <a:off x="702" y="2633"/>
              <a:ext cx="333" cy="3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8 w 21600"/>
                <a:gd name="T19" fmla="*/ 3141 h 21600"/>
                <a:gd name="T20" fmla="*/ 18422 w 21600"/>
                <a:gd name="T21" fmla="*/ 1845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819" y="11145"/>
                  </a:moveTo>
                  <a:cubicBezTo>
                    <a:pt x="17825" y="11030"/>
                    <a:pt x="17828" y="10915"/>
                    <a:pt x="17828" y="10800"/>
                  </a:cubicBezTo>
                  <a:cubicBezTo>
                    <a:pt x="17828" y="6918"/>
                    <a:pt x="14681" y="3772"/>
                    <a:pt x="10800" y="3772"/>
                  </a:cubicBezTo>
                  <a:cubicBezTo>
                    <a:pt x="9393" y="3771"/>
                    <a:pt x="8020" y="4193"/>
                    <a:pt x="6856" y="4982"/>
                  </a:cubicBezTo>
                  <a:lnTo>
                    <a:pt x="4739" y="1860"/>
                  </a:lnTo>
                  <a:cubicBezTo>
                    <a:pt x="6528" y="648"/>
                    <a:pt x="863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77"/>
                    <a:pt x="21595" y="11154"/>
                    <a:pt x="21586" y="11331"/>
                  </a:cubicBezTo>
                  <a:lnTo>
                    <a:pt x="24283" y="11464"/>
                  </a:lnTo>
                  <a:lnTo>
                    <a:pt x="19478" y="15819"/>
                  </a:lnTo>
                  <a:lnTo>
                    <a:pt x="15122" y="11013"/>
                  </a:lnTo>
                  <a:lnTo>
                    <a:pt x="17819" y="11145"/>
                  </a:lnTo>
                  <a:close/>
                </a:path>
              </a:pathLst>
            </a:custGeom>
            <a:solidFill>
              <a:srgbClr val="6AA000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D93413BE-E6A1-404A-BC99-8F6852FA8A1B}"/>
              </a:ext>
            </a:extLst>
          </p:cNvPr>
          <p:cNvGrpSpPr>
            <a:grpSpLocks/>
          </p:cNvGrpSpPr>
          <p:nvPr/>
        </p:nvGrpSpPr>
        <p:grpSpPr bwMode="auto">
          <a:xfrm>
            <a:off x="9160168" y="2571260"/>
            <a:ext cx="2382837" cy="1295400"/>
            <a:chOff x="4381" y="1294"/>
            <a:chExt cx="1501" cy="816"/>
          </a:xfrm>
        </p:grpSpPr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6B2D9C42-7855-4D5C-966E-931891885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9" y="1301"/>
              <a:ext cx="713" cy="570"/>
            </a:xfrm>
            <a:prstGeom prst="rect">
              <a:avLst/>
            </a:prstGeom>
            <a:solidFill>
              <a:srgbClr val="FBB100"/>
            </a:solidFill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lnSpc>
                  <a:spcPts val="2400"/>
                </a:lnSpc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400"/>
                </a:lnSpc>
                <a:buClr>
                  <a:schemeClr val="folHlink"/>
                </a:buClr>
                <a:buFont typeface="Times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400"/>
                </a:lnSpc>
                <a:buClr>
                  <a:schemeClr val="folHlink"/>
                </a:buClr>
                <a:buSzPct val="120000"/>
                <a:buFont typeface="Times" pitchFamily="18" charset="0"/>
                <a:buChar char="-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400"/>
                </a:lnSpc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ts val="2400"/>
                </a:lnSpc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800" b="0" dirty="0">
                  <a:solidFill>
                    <a:schemeClr val="bg1"/>
                  </a:solidFill>
                </a:rPr>
                <a:t>digestate</a:t>
              </a: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600" b="0" dirty="0">
                  <a:solidFill>
                    <a:schemeClr val="bg1"/>
                  </a:solidFill>
                </a:rPr>
                <a:t>- liquid</a:t>
              </a: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600" b="0" dirty="0">
                  <a:solidFill>
                    <a:schemeClr val="bg1"/>
                  </a:solidFill>
                </a:rPr>
                <a:t>- solid</a:t>
              </a: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de-DE" altLang="de-DE" sz="1800" dirty="0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10F9BD24-6509-4AFA-A50A-75774F8D3C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95892" flipH="1">
              <a:off x="4381" y="1294"/>
              <a:ext cx="671" cy="3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5 w 21600"/>
                <a:gd name="T19" fmla="*/ 3158 h 21600"/>
                <a:gd name="T20" fmla="*/ 18445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90" y="10771"/>
                  </a:moveTo>
                  <a:cubicBezTo>
                    <a:pt x="18875" y="6314"/>
                    <a:pt x="15257" y="2709"/>
                    <a:pt x="10800" y="2709"/>
                  </a:cubicBezTo>
                  <a:cubicBezTo>
                    <a:pt x="9433" y="2708"/>
                    <a:pt x="8088" y="3055"/>
                    <a:pt x="6892" y="3715"/>
                  </a:cubicBezTo>
                  <a:lnTo>
                    <a:pt x="5583" y="1343"/>
                  </a:lnTo>
                  <a:cubicBezTo>
                    <a:pt x="7181" y="462"/>
                    <a:pt x="8975" y="-1"/>
                    <a:pt x="10800" y="0"/>
                  </a:cubicBezTo>
                  <a:cubicBezTo>
                    <a:pt x="16750" y="0"/>
                    <a:pt x="21579" y="4812"/>
                    <a:pt x="21599" y="10762"/>
                  </a:cubicBezTo>
                  <a:lnTo>
                    <a:pt x="24299" y="10753"/>
                  </a:lnTo>
                  <a:lnTo>
                    <a:pt x="20259" y="14822"/>
                  </a:lnTo>
                  <a:lnTo>
                    <a:pt x="16190" y="10781"/>
                  </a:lnTo>
                  <a:lnTo>
                    <a:pt x="18890" y="10771"/>
                  </a:lnTo>
                  <a:close/>
                </a:path>
              </a:pathLst>
            </a:custGeom>
            <a:solidFill>
              <a:srgbClr val="FBB1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EA78B438-372D-4DA7-B7AF-EED1A00C3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1744"/>
              <a:ext cx="717" cy="3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87 h 21600"/>
                <a:gd name="T20" fmla="*/ 18437 w 21600"/>
                <a:gd name="T21" fmla="*/ 184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90" y="10771"/>
                  </a:moveTo>
                  <a:cubicBezTo>
                    <a:pt x="18875" y="6314"/>
                    <a:pt x="15257" y="2709"/>
                    <a:pt x="10800" y="2709"/>
                  </a:cubicBezTo>
                  <a:cubicBezTo>
                    <a:pt x="9433" y="2708"/>
                    <a:pt x="8088" y="3055"/>
                    <a:pt x="6892" y="3715"/>
                  </a:cubicBezTo>
                  <a:lnTo>
                    <a:pt x="5583" y="1343"/>
                  </a:lnTo>
                  <a:cubicBezTo>
                    <a:pt x="7181" y="462"/>
                    <a:pt x="8975" y="-1"/>
                    <a:pt x="10800" y="0"/>
                  </a:cubicBezTo>
                  <a:cubicBezTo>
                    <a:pt x="16750" y="0"/>
                    <a:pt x="21579" y="4812"/>
                    <a:pt x="21599" y="10762"/>
                  </a:cubicBezTo>
                  <a:lnTo>
                    <a:pt x="24299" y="10753"/>
                  </a:lnTo>
                  <a:lnTo>
                    <a:pt x="20259" y="14822"/>
                  </a:lnTo>
                  <a:lnTo>
                    <a:pt x="16190" y="10781"/>
                  </a:lnTo>
                  <a:lnTo>
                    <a:pt x="18890" y="10771"/>
                  </a:lnTo>
                  <a:close/>
                </a:path>
              </a:pathLst>
            </a:custGeom>
            <a:solidFill>
              <a:srgbClr val="FBB1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graphicFrame>
        <p:nvGraphicFramePr>
          <p:cNvPr id="26" name="Inhaltsplatzhalter 5">
            <a:extLst>
              <a:ext uri="{FF2B5EF4-FFF2-40B4-BE49-F238E27FC236}">
                <a16:creationId xmlns:a16="http://schemas.microsoft.com/office/drawing/2014/main" id="{CD2BB546-2427-4D1A-84B1-BBAEC4265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758210"/>
              </p:ext>
            </p:extLst>
          </p:nvPr>
        </p:nvGraphicFramePr>
        <p:xfrm>
          <a:off x="433388" y="1478453"/>
          <a:ext cx="11323637" cy="82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xt Box 19">
            <a:extLst>
              <a:ext uri="{FF2B5EF4-FFF2-40B4-BE49-F238E27FC236}">
                <a16:creationId xmlns:a16="http://schemas.microsoft.com/office/drawing/2014/main" id="{1929EE40-48E0-4349-B302-64F87400C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893" y="4224525"/>
            <a:ext cx="1484087" cy="2372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10800" rIns="18000" bIns="10800">
            <a:spAutoFit/>
          </a:bodyPr>
          <a:lstStyle>
            <a:lvl1pPr>
              <a:lnSpc>
                <a:spcPts val="2400"/>
              </a:lnSpc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Clr>
                <a:schemeClr val="folHlink"/>
              </a:buClr>
              <a:buSzPct val="120000"/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de-DE" sz="1400" dirty="0"/>
              <a:t>substrate intake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E9D1C8CB-B6F0-4403-8C4D-149DC78E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250" y="3516981"/>
            <a:ext cx="770890" cy="2372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10800" bIns="10800">
            <a:spAutoFit/>
          </a:bodyPr>
          <a:lstStyle>
            <a:lvl1pPr>
              <a:lnSpc>
                <a:spcPts val="2400"/>
              </a:lnSpc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Clr>
                <a:schemeClr val="folHlink"/>
              </a:buClr>
              <a:buSzPct val="120000"/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de-DE" sz="1400" dirty="0"/>
              <a:t>saliva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A3CF5E88-3764-4DD2-A893-755E748F6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419" y="3176206"/>
            <a:ext cx="879420" cy="2372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10800" bIns="10800">
            <a:spAutoFit/>
          </a:bodyPr>
          <a:lstStyle>
            <a:lvl1pPr>
              <a:lnSpc>
                <a:spcPts val="2400"/>
              </a:lnSpc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Clr>
                <a:schemeClr val="folHlink"/>
              </a:buClr>
              <a:buSzPct val="120000"/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de-DE" sz="1400" dirty="0"/>
              <a:t>rumen</a:t>
            </a: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91E44265-266B-4315-8920-16A369F2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60" y="4576872"/>
            <a:ext cx="836393" cy="3172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10800" rIns="18000" bIns="90000">
            <a:spAutoFit/>
          </a:bodyPr>
          <a:lstStyle>
            <a:lvl1pPr>
              <a:lnSpc>
                <a:spcPts val="2400"/>
              </a:lnSpc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Clr>
                <a:schemeClr val="folHlink"/>
              </a:buClr>
              <a:buSzPct val="120000"/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de-DE" sz="1400" dirty="0"/>
              <a:t>omasum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DBC9CF95-F224-431D-B7BD-55BDE409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704" y="3352093"/>
            <a:ext cx="1013281" cy="3172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tIns="10800" rIns="18000" bIns="90000">
            <a:spAutoFit/>
          </a:bodyPr>
          <a:lstStyle>
            <a:lvl1pPr>
              <a:lnSpc>
                <a:spcPts val="2400"/>
              </a:lnSpc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Clr>
                <a:schemeClr val="folHlink"/>
              </a:buClr>
              <a:buSzPct val="120000"/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de-DE" sz="1400" dirty="0"/>
              <a:t>abomasum</a:t>
            </a: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5CF08CFF-0CF0-4C71-A91F-DF714B1CE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248" y="2752415"/>
            <a:ext cx="984652" cy="4526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10800" rIns="18000" bIns="10800">
            <a:spAutoFit/>
          </a:bodyPr>
          <a:lstStyle>
            <a:lvl1pPr>
              <a:lnSpc>
                <a:spcPts val="2400"/>
              </a:lnSpc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Clr>
                <a:schemeClr val="folHlink"/>
              </a:buClr>
              <a:buSzPct val="120000"/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de-DE" sz="1400" dirty="0"/>
              <a:t>small/large intestine </a:t>
            </a:r>
          </a:p>
        </p:txBody>
      </p:sp>
    </p:spTree>
    <p:extLst>
      <p:ext uri="{BB962C8B-B14F-4D97-AF65-F5344CB8AC3E}">
        <p14:creationId xmlns:p14="http://schemas.microsoft.com/office/powerpoint/2010/main" val="233505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Wilhelm Winkelmann                 Biomethane from municipal biowaste as fuel for waste-collecting vehicles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Possibilities of using biogas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A24096-4A02-43C3-8E95-FDA5F848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F4E689B2-C802-41E2-8DBE-AD4123869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608031"/>
              </p:ext>
            </p:extLst>
          </p:nvPr>
        </p:nvGraphicFramePr>
        <p:xfrm>
          <a:off x="433388" y="1511300"/>
          <a:ext cx="11323637" cy="466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0909">
                  <a:extLst>
                    <a:ext uri="{9D8B030D-6E8A-4147-A177-3AD203B41FA5}">
                      <a16:colId xmlns:a16="http://schemas.microsoft.com/office/drawing/2014/main" val="3861317999"/>
                    </a:ext>
                  </a:extLst>
                </a:gridCol>
                <a:gridCol w="1327686">
                  <a:extLst>
                    <a:ext uri="{9D8B030D-6E8A-4147-A177-3AD203B41FA5}">
                      <a16:colId xmlns:a16="http://schemas.microsoft.com/office/drawing/2014/main" val="1460511911"/>
                    </a:ext>
                  </a:extLst>
                </a:gridCol>
                <a:gridCol w="1503224">
                  <a:extLst>
                    <a:ext uri="{9D8B030D-6E8A-4147-A177-3AD203B41FA5}">
                      <a16:colId xmlns:a16="http://schemas.microsoft.com/office/drawing/2014/main" val="820640780"/>
                    </a:ext>
                  </a:extLst>
                </a:gridCol>
                <a:gridCol w="2830909">
                  <a:extLst>
                    <a:ext uri="{9D8B030D-6E8A-4147-A177-3AD203B41FA5}">
                      <a16:colId xmlns:a16="http://schemas.microsoft.com/office/drawing/2014/main" val="1100489290"/>
                    </a:ext>
                  </a:extLst>
                </a:gridCol>
                <a:gridCol w="2830909">
                  <a:extLst>
                    <a:ext uri="{9D8B030D-6E8A-4147-A177-3AD203B41FA5}">
                      <a16:colId xmlns:a16="http://schemas.microsoft.com/office/drawing/2014/main" val="2525615923"/>
                    </a:ext>
                  </a:extLst>
                </a:gridCol>
              </a:tblGrid>
              <a:tr h="73406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standard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filling into public –</a:t>
                      </a:r>
                      <a:r>
                        <a:rPr lang="en-US" sz="1600" baseline="0" noProof="0" dirty="0"/>
                        <a:t> </a:t>
                      </a:r>
                    </a:p>
                    <a:p>
                      <a:pPr algn="ctr"/>
                      <a:r>
                        <a:rPr lang="en-US" sz="1600" baseline="0" noProof="0" dirty="0"/>
                        <a:t>natural gas grid</a:t>
                      </a:r>
                      <a:endParaRPr lang="en-US" sz="16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biofuel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biogas pipeline</a:t>
                      </a:r>
                    </a:p>
                    <a:p>
                      <a:pPr algn="ctr"/>
                      <a:r>
                        <a:rPr lang="en-US" sz="1600" noProof="0" dirty="0"/>
                        <a:t> (micro gas grid)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839459"/>
                  </a:ext>
                </a:extLst>
              </a:tr>
              <a:tr h="406400">
                <a:tc gridSpan="5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biogenous fermentable waste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AA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71797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production of biogas</a:t>
                      </a:r>
                    </a:p>
                  </a:txBody>
                  <a:tcPr>
                    <a:solidFill>
                      <a:srgbClr val="FBB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090067"/>
                  </a:ext>
                </a:extLst>
              </a:tr>
              <a:tr h="340360">
                <a:tc rowSpan="2">
                  <a:txBody>
                    <a:bodyPr/>
                    <a:lstStyle/>
                    <a:p>
                      <a:pPr algn="ctr"/>
                      <a:endParaRPr lang="de-DE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biogas-processing</a:t>
                      </a:r>
                    </a:p>
                  </a:txBody>
                  <a:tcPr>
                    <a:solidFill>
                      <a:srgbClr val="BD2E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biogas pipeline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94401"/>
                  </a:ext>
                </a:extLst>
              </a:tr>
              <a:tr h="3098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biomethane into grid</a:t>
                      </a:r>
                    </a:p>
                  </a:txBody>
                  <a:tcPr>
                    <a:solidFill>
                      <a:srgbClr val="7F07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biomethane</a:t>
                      </a:r>
                      <a:r>
                        <a:rPr lang="en-US" sz="1600" baseline="0" noProof="0" dirty="0">
                          <a:solidFill>
                            <a:schemeClr val="bg1"/>
                          </a:solidFill>
                        </a:rPr>
                        <a:t>  filling station</a:t>
                      </a:r>
                      <a:endParaRPr lang="en-US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07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847659"/>
                  </a:ext>
                </a:extLst>
              </a:tr>
              <a:tr h="335280">
                <a:tc rowSpan="3">
                  <a:txBody>
                    <a:bodyPr/>
                    <a:lstStyle/>
                    <a:p>
                      <a:pPr marL="0" indent="0" algn="just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combined heat</a:t>
                      </a:r>
                      <a:r>
                        <a:rPr lang="en-US" sz="1600" baseline="0" noProof="0" dirty="0"/>
                        <a:t> and power (CHP)</a:t>
                      </a:r>
                      <a:endParaRPr lang="en-US" sz="1600" noProof="0" dirty="0"/>
                    </a:p>
                    <a:p>
                      <a:pPr marL="0" indent="0" algn="just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1600" noProof="0" dirty="0"/>
                    </a:p>
                    <a:p>
                      <a:pPr marL="285750" indent="-285750" algn="just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noProof="0" dirty="0"/>
                        <a:t>electricity</a:t>
                      </a:r>
                    </a:p>
                    <a:p>
                      <a:pPr marL="285750" indent="-285750" algn="just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noProof="0" dirty="0"/>
                        <a:t>heat</a:t>
                      </a:r>
                    </a:p>
                  </a:txBody>
                  <a:tcPr anchor="ctr">
                    <a:solidFill>
                      <a:srgbClr val="E7EA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withdrawal</a:t>
                      </a:r>
                      <a:r>
                        <a:rPr lang="en-US" sz="1600" baseline="0" noProof="0" dirty="0"/>
                        <a:t> from grid</a:t>
                      </a:r>
                      <a:endParaRPr lang="en-US" sz="1600" noProof="0" dirty="0"/>
                    </a:p>
                  </a:txBody>
                  <a:tcPr>
                    <a:solidFill>
                      <a:srgbClr val="E7EA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de-DE" dirty="0"/>
                    </a:p>
                  </a:txBody>
                  <a:tcP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biogas vehicle fleet</a:t>
                      </a:r>
                    </a:p>
                  </a:txBody>
                  <a:tcPr>
                    <a:solidFill>
                      <a:srgbClr val="E7EA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just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combined heat</a:t>
                      </a:r>
                      <a:r>
                        <a:rPr lang="en-US" sz="1600" baseline="0" noProof="0" dirty="0"/>
                        <a:t> and power (CHP)</a:t>
                      </a:r>
                      <a:endParaRPr lang="en-US" sz="1600" noProof="0" dirty="0"/>
                    </a:p>
                    <a:p>
                      <a:pPr marL="0" indent="0" algn="just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1600" noProof="0" dirty="0"/>
                    </a:p>
                    <a:p>
                      <a:pPr marL="285750" indent="-285750" algn="just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noProof="0" dirty="0"/>
                        <a:t>electricity</a:t>
                      </a:r>
                    </a:p>
                    <a:p>
                      <a:pPr marL="285750" indent="-285750" algn="just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noProof="0" dirty="0"/>
                        <a:t>heat</a:t>
                      </a:r>
                      <a:endParaRPr lang="en-US" noProof="0" dirty="0"/>
                    </a:p>
                  </a:txBody>
                  <a:tcPr anchor="ctr"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77399"/>
                  </a:ext>
                </a:extLst>
              </a:tr>
              <a:tr h="79248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other consumers</a:t>
                      </a:r>
                    </a:p>
                  </a:txBody>
                  <a:tcPr>
                    <a:solidFill>
                      <a:srgbClr val="E7EA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BSR          methane</a:t>
                      </a:r>
                      <a:r>
                        <a:rPr lang="en-US" sz="1600" baseline="0" noProof="0" dirty="0"/>
                        <a:t> </a:t>
                      </a:r>
                    </a:p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baseline="0" noProof="0" dirty="0"/>
                        <a:t>filling stations</a:t>
                      </a:r>
                      <a:endParaRPr lang="en-US" sz="1600" noProof="0" dirty="0"/>
                    </a:p>
                  </a:txBody>
                  <a:tcPr>
                    <a:solidFill>
                      <a:srgbClr val="E7EAEC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107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1465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noProof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BSR </a:t>
                      </a:r>
                    </a:p>
                    <a:p>
                      <a:pPr marL="0" lvl="0" indent="0" algn="ctr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vehicle</a:t>
                      </a:r>
                      <a:r>
                        <a:rPr lang="en-US" sz="1600" baseline="0" noProof="0" dirty="0"/>
                        <a:t> fleet</a:t>
                      </a:r>
                      <a:endParaRPr lang="en-US" sz="1600" noProof="0" dirty="0"/>
                    </a:p>
                  </a:txBody>
                  <a:tcPr>
                    <a:solidFill>
                      <a:srgbClr val="E7EA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27554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de-DE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3133"/>
                  </a:ext>
                </a:extLst>
              </a:tr>
              <a:tr h="660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5066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8CC314F5-32C8-459A-9B76-E464123286A4}"/>
              </a:ext>
            </a:extLst>
          </p:cNvPr>
          <p:cNvSpPr/>
          <p:nvPr/>
        </p:nvSpPr>
        <p:spPr>
          <a:xfrm>
            <a:off x="3261360" y="1511300"/>
            <a:ext cx="2824480" cy="4665980"/>
          </a:xfrm>
          <a:prstGeom prst="rect">
            <a:avLst/>
          </a:prstGeom>
          <a:noFill/>
          <a:ln w="349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9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Wilhelm Winkelmann                 Biomethane from municipal biowaste as fuel for waste-collecting vehicles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figures 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D6EB445-8CFF-4E36-8CCE-38E934B6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de-DE" smtClean="0"/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B336549C-2E0C-47D4-ADF8-6D9DC31069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388" y="1511999"/>
                <a:ext cx="11323837" cy="4911013"/>
              </a:xfrm>
            </p:spPr>
            <p:txBody>
              <a:bodyPr/>
              <a:lstStyle/>
              <a:p>
                <a:pPr lvl="2"/>
                <a:r>
                  <a:rPr lang="de-DE" b="0" dirty="0"/>
                  <a:t>Input:					</a:t>
                </a:r>
                <a:r>
                  <a:rPr lang="en-US" dirty="0"/>
                  <a:t>75,000 Mg/a organic waste from households </a:t>
                </a:r>
                <a:endParaRPr lang="de-DE" b="0" dirty="0"/>
              </a:p>
              <a:p>
                <a:pPr lvl="2"/>
                <a:r>
                  <a:rPr lang="de-DE" dirty="0"/>
                  <a:t>Area:					2.7 ha</a:t>
                </a:r>
              </a:p>
              <a:p>
                <a:pPr lvl="2"/>
                <a:r>
                  <a:rPr lang="en-US" dirty="0"/>
                  <a:t>Employees:				16</a:t>
                </a:r>
              </a:p>
              <a:p>
                <a:pPr lvl="2"/>
                <a:r>
                  <a:rPr lang="en-US" dirty="0"/>
                  <a:t>Exhaust air:		</a:t>
                </a:r>
                <a:r>
                  <a:rPr lang="en-US" b="0" dirty="0"/>
                  <a:t>		40,000 m</a:t>
                </a:r>
                <a:r>
                  <a:rPr lang="en-US" b="1" baseline="30000" dirty="0"/>
                  <a:t>3</a:t>
                </a:r>
                <a:r>
                  <a:rPr lang="en-US" b="0" dirty="0"/>
                  <a:t>/h		</a:t>
                </a:r>
              </a:p>
              <a:p>
                <a:pPr lvl="2"/>
                <a:r>
                  <a:rPr lang="en-US" dirty="0"/>
                  <a:t>Production of raw biogas:		103 m</a:t>
                </a:r>
                <a:r>
                  <a:rPr lang="en-US" b="1" baseline="30000" dirty="0"/>
                  <a:t>3</a:t>
                </a:r>
                <a:r>
                  <a:rPr lang="en-US" dirty="0"/>
                  <a:t>/Mg Input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56% CH</a:t>
                </a:r>
                <a:r>
                  <a:rPr lang="en-US" b="1" baseline="-25000" dirty="0"/>
                  <a:t>4</a:t>
                </a:r>
              </a:p>
              <a:p>
                <a:pPr lvl="2"/>
                <a:r>
                  <a:rPr lang="en-US" dirty="0"/>
                  <a:t>Annual production of raw biogas:		~ 6 Mio. m</a:t>
                </a:r>
                <a:r>
                  <a:rPr lang="en-US" b="1" baseline="30000" dirty="0"/>
                  <a:t>3</a:t>
                </a:r>
                <a:r>
                  <a:rPr lang="en-US" dirty="0"/>
                  <a:t>/a</a:t>
                </a:r>
              </a:p>
              <a:p>
                <a:pPr lvl="2"/>
                <a:r>
                  <a:rPr lang="en-US" dirty="0"/>
                  <a:t>Production of biomethane:		~ 3 Mio. m</a:t>
                </a:r>
                <a:r>
                  <a:rPr lang="en-US" b="1" baseline="30000" dirty="0"/>
                  <a:t>3</a:t>
                </a:r>
                <a:r>
                  <a:rPr lang="en-US" dirty="0"/>
                  <a:t>/a</a:t>
                </a:r>
              </a:p>
              <a:p>
                <a:pPr lvl="2"/>
                <a:r>
                  <a:rPr lang="en-US" dirty="0"/>
                  <a:t>Net production of energy:		~ 31 Mio. kWh/a</a:t>
                </a:r>
              </a:p>
              <a:p>
                <a:pPr lvl="2"/>
                <a:r>
                  <a:rPr lang="en-US" dirty="0"/>
                  <a:t>Substitution of diesel fuel:</a:t>
                </a:r>
                <a:r>
                  <a:rPr lang="de-DE" dirty="0"/>
                  <a:t>		~ 2,5 </a:t>
                </a:r>
                <a:r>
                  <a:rPr lang="en-US" dirty="0"/>
                  <a:t>Mio. liters/a</a:t>
                </a:r>
              </a:p>
              <a:p>
                <a:pPr lvl="2"/>
                <a:r>
                  <a:rPr lang="en-US" dirty="0"/>
                  <a:t>Output solid aerated fermentation residue</a:t>
                </a:r>
                <a:r>
                  <a:rPr lang="de-DE" dirty="0"/>
                  <a:t>:	</a:t>
                </a:r>
                <a:r>
                  <a:rPr lang="en-US" dirty="0"/>
                  <a:t>20,000 Mg/a (c-sequestration,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compost)</a:t>
                </a:r>
              </a:p>
              <a:p>
                <a:pPr lvl="2"/>
                <a:r>
                  <a:rPr lang="en-US" dirty="0"/>
                  <a:t>Output liquid digestate :			40,000 Mg/a (liquid fertilizer)</a:t>
                </a:r>
              </a:p>
              <a:p>
                <a:pPr lvl="2"/>
                <a:r>
                  <a:rPr lang="de-DE" dirty="0"/>
                  <a:t>CO</a:t>
                </a:r>
                <a:r>
                  <a:rPr lang="de-DE" b="1" baseline="-25000" dirty="0"/>
                  <a:t>2</a:t>
                </a:r>
                <a:r>
                  <a:rPr lang="de-DE" dirty="0"/>
                  <a:t>-reduction potential:			~ </a:t>
                </a:r>
                <a:r>
                  <a:rPr lang="en-US" dirty="0"/>
                  <a:t>13,800 Mg CO</a:t>
                </a:r>
                <a:r>
                  <a:rPr lang="en-US" b="1" baseline="-25000" dirty="0"/>
                  <a:t>2</a:t>
                </a:r>
                <a:r>
                  <a:rPr lang="en-US" dirty="0"/>
                  <a:t>/a from substitution of fuel and c-sequestration</a:t>
                </a:r>
              </a:p>
              <a:p>
                <a:pPr marL="0" lvl="2" indent="0">
                  <a:buNone/>
                </a:pPr>
                <a:r>
                  <a:rPr lang="en-US" dirty="0"/>
                  <a:t>					or 185 kg CO</a:t>
                </a:r>
                <a:r>
                  <a:rPr lang="en-US" b="1" baseline="-25000" dirty="0"/>
                  <a:t>2</a:t>
                </a:r>
                <a:r>
                  <a:rPr lang="en-US" dirty="0"/>
                  <a:t>/Mg Input</a:t>
                </a:r>
              </a:p>
              <a:p>
                <a:pPr lvl="2"/>
                <a:endParaRPr lang="de-DE" b="0" dirty="0"/>
              </a:p>
            </p:txBody>
          </p:sp>
        </mc:Choice>
        <mc:Fallback xmlns="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B336549C-2E0C-47D4-ADF8-6D9DC3106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388" y="1511999"/>
                <a:ext cx="11323837" cy="4911013"/>
              </a:xfrm>
              <a:blipFill>
                <a:blip r:embed="rId2"/>
                <a:stretch>
                  <a:fillRect l="-1130" t="-1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33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Wilhelm Winkelmann                 Biomethane from municipal biowaste as fuel for waste-collecting vehicles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Biomethane used as fuel</a:t>
            </a:r>
          </a:p>
        </p:txBody>
      </p:sp>
      <p:pic>
        <p:nvPicPr>
          <p:cNvPr id="7" name="Picture 2" descr="M:\2    Abteilungsordner\320003_Verwertung_Bioabfall\07 Präsentationen\Betanken eines Gasfahrzeuges 110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13" y="1262257"/>
            <a:ext cx="6372520" cy="43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93F66569-4A68-47B6-AA90-A71B7C89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9" y="1879643"/>
            <a:ext cx="4496830" cy="3908415"/>
          </a:xfrm>
        </p:spPr>
        <p:txBody>
          <a:bodyPr/>
          <a:lstStyle/>
          <a:p>
            <a:pPr marL="0" lvl="2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   3</a:t>
            </a:r>
            <a:r>
              <a:rPr lang="en-US" dirty="0"/>
              <a:t> high-performance gas stations for our     </a:t>
            </a:r>
          </a:p>
          <a:p>
            <a:pPr marL="0" lvl="2" indent="0">
              <a:buNone/>
            </a:pPr>
            <a:r>
              <a:rPr lang="en-US" dirty="0"/>
              <a:t>        vehicle fleet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165 </a:t>
            </a:r>
            <a:r>
              <a:rPr lang="en-US" dirty="0"/>
              <a:t>waste collection vehicles run on </a:t>
            </a:r>
          </a:p>
          <a:p>
            <a:pPr marL="0" lvl="2" indent="0">
              <a:buNone/>
            </a:pPr>
            <a:r>
              <a:rPr lang="en-US" dirty="0"/>
              <a:t>        biomethane </a:t>
            </a:r>
          </a:p>
          <a:p>
            <a:pPr marL="0" lvl="2" indent="0">
              <a:buNone/>
            </a:pPr>
            <a:r>
              <a:rPr lang="en-US" sz="1400" dirty="0"/>
              <a:t>          (= 50 % of waste collecting vehicle fleet)</a:t>
            </a:r>
            <a:r>
              <a:rPr lang="en-US" sz="1400" b="0" dirty="0">
                <a:solidFill>
                  <a:srgbClr val="FF0000"/>
                </a:solidFill>
              </a:rPr>
              <a:t> 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467,000 Mg </a:t>
            </a:r>
            <a:r>
              <a:rPr lang="en-US" dirty="0"/>
              <a:t>waste* from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6B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000" b="1" dirty="0">
                <a:solidFill>
                  <a:schemeClr val="accent1"/>
                </a:solidFill>
              </a:rPr>
              <a:t>1.97 Mio.    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rivate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ouseholds** of the 	        city of Berlin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are being 	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collected and transported per 	        year 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6B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      with no negative effect on our climate</a:t>
            </a:r>
            <a:endParaRPr lang="en-US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74613B-A5F3-4DB1-BA55-1F619573E484}"/>
              </a:ext>
            </a:extLst>
          </p:cNvPr>
          <p:cNvSpPr txBox="1"/>
          <p:nvPr/>
        </p:nvSpPr>
        <p:spPr>
          <a:xfrm>
            <a:off x="6528927" y="5708966"/>
            <a:ext cx="5228673" cy="2328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200" dirty="0"/>
              <a:t>* </a:t>
            </a:r>
            <a:r>
              <a:rPr lang="de-DE" sz="1100" dirty="0"/>
              <a:t>residual waste, organic waste (brown bin); ** </a:t>
            </a:r>
            <a:r>
              <a:rPr lang="de-DE" sz="1100" dirty="0">
                <a:hlinkClick r:id="rId4"/>
              </a:rPr>
              <a:t>www.destatis.de</a:t>
            </a:r>
            <a:r>
              <a:rPr lang="de-DE" sz="1100" dirty="0"/>
              <a:t>,  survey 2020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33D490A-3388-461A-8507-8B062B41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8F7A-FB99-4F8F-966D-CE407EBD00B3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3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>
            <a:lum/>
          </a:blip>
          <a:srcRect/>
          <a:stretch>
            <a:fillRect l="49000" t="3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E18B11-5115-42FC-831E-98D83D5A4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sz="2800" b="1" dirty="0">
                <a:solidFill>
                  <a:srgbClr val="FF6B00"/>
                </a:solidFill>
                <a:latin typeface="Arial"/>
                <a:ea typeface="+mj-ea"/>
                <a:cs typeface="+mj-cs"/>
              </a:rPr>
              <a:t>From waste to value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52957"/>
      </p:ext>
    </p:extLst>
  </p:cSld>
  <p:clrMapOvr>
    <a:masterClrMapping/>
  </p:clrMapOvr>
</p:sld>
</file>

<file path=ppt/theme/theme1.xml><?xml version="1.0" encoding="utf-8"?>
<a:theme xmlns:a="http://schemas.openxmlformats.org/drawingml/2006/main" name="BSR">
  <a:themeElements>
    <a:clrScheme name="BS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B00"/>
      </a:accent1>
      <a:accent2>
        <a:srgbClr val="005979"/>
      </a:accent2>
      <a:accent3>
        <a:srgbClr val="6AA000"/>
      </a:accent3>
      <a:accent4>
        <a:srgbClr val="FBB100"/>
      </a:accent4>
      <a:accent5>
        <a:srgbClr val="BD2E03"/>
      </a:accent5>
      <a:accent6>
        <a:srgbClr val="7F078F"/>
      </a:accent6>
      <a:hlink>
        <a:srgbClr val="000000"/>
      </a:hlink>
      <a:folHlink>
        <a:srgbClr val="000000"/>
      </a:folHlink>
    </a:clrScheme>
    <a:fontScheme name="BS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SR_PPT-Master_2021" id="{8FC91279-ECB0-4F32-ABF4-CC5D705F3C46}" vid="{B9885A91-1CDF-4CC8-8D7A-64FA14359DC8}"/>
    </a:ext>
  </a:extLst>
</a:theme>
</file>

<file path=ppt/theme/theme2.xml><?xml version="1.0" encoding="utf-8"?>
<a:theme xmlns:a="http://schemas.openxmlformats.org/drawingml/2006/main" name="1_BSR">
  <a:themeElements>
    <a:clrScheme name="BS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B00"/>
      </a:accent1>
      <a:accent2>
        <a:srgbClr val="005979"/>
      </a:accent2>
      <a:accent3>
        <a:srgbClr val="6AA000"/>
      </a:accent3>
      <a:accent4>
        <a:srgbClr val="FBB100"/>
      </a:accent4>
      <a:accent5>
        <a:srgbClr val="BD2E03"/>
      </a:accent5>
      <a:accent6>
        <a:srgbClr val="7F078F"/>
      </a:accent6>
      <a:hlink>
        <a:srgbClr val="000000"/>
      </a:hlink>
      <a:folHlink>
        <a:srgbClr val="000000"/>
      </a:folHlink>
    </a:clrScheme>
    <a:fontScheme name="BS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SR_Folien_guideline_005-006-005.potx" id="{D3C6F8D8-BDE4-4C6B-B1F8-73F1298599EF}" vid="{9B333FC3-66C8-4C21-8608-7E9A6215788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S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S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B3CB1A22529F47BE15D7AEBCAFC4D2" ma:contentTypeVersion="14" ma:contentTypeDescription="Luo uusi asiakirja." ma:contentTypeScope="" ma:versionID="419484d9d8b6397eb1931d373ef2beee">
  <xsd:schema xmlns:xsd="http://www.w3.org/2001/XMLSchema" xmlns:xs="http://www.w3.org/2001/XMLSchema" xmlns:p="http://schemas.microsoft.com/office/2006/metadata/properties" xmlns:ns2="638ed988-03d6-405d-9bd4-5d846ab8c6a4" xmlns:ns3="ed8cc87e-037e-405d-8027-cb27d54e3d6c" targetNamespace="http://schemas.microsoft.com/office/2006/metadata/properties" ma:root="true" ma:fieldsID="f7209354c495ec047b5da496aef36e78" ns2:_="" ns3:_="">
    <xsd:import namespace="638ed988-03d6-405d-9bd4-5d846ab8c6a4"/>
    <xsd:import namespace="ed8cc87e-037e-405d-8027-cb27d54e3d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d988-03d6-405d-9bd4-5d846ab8c6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497ec40-52cb-4ffc-81ec-606fee4c3a9e}" ma:internalName="TaxCatchAll" ma:showField="CatchAllData" ma:web="638ed988-03d6-405d-9bd4-5d846ab8c6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8cc87e-037e-405d-8027-cb27d54e3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9b0ad0d-e980-48db-9101-0d89e1a2f3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2C24D2-8988-42AB-8130-D218D76BB39B}"/>
</file>

<file path=customXml/itemProps2.xml><?xml version="1.0" encoding="utf-8"?>
<ds:datastoreItem xmlns:ds="http://schemas.openxmlformats.org/officeDocument/2006/customXml" ds:itemID="{F79BC096-C42D-4AE5-BEC0-3D7E01E7B3DE}"/>
</file>

<file path=docProps/app.xml><?xml version="1.0" encoding="utf-8"?>
<Properties xmlns="http://schemas.openxmlformats.org/officeDocument/2006/extended-properties" xmlns:vt="http://schemas.openxmlformats.org/officeDocument/2006/docPropsVTypes">
  <Template>BSR_PPT_Vorlage_2021 (5)</Template>
  <TotalTime>0</TotalTime>
  <Words>1254</Words>
  <Application>Microsoft Office PowerPoint</Application>
  <PresentationFormat>Breitbild</PresentationFormat>
  <Paragraphs>237</Paragraphs>
  <Slides>15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Cambria Math</vt:lpstr>
      <vt:lpstr>Wingdings</vt:lpstr>
      <vt:lpstr>BSR</vt:lpstr>
      <vt:lpstr>1_BSR</vt:lpstr>
      <vt:lpstr>Biomethane from municipal organic waste as fuel for waste-collecting vehicles</vt:lpstr>
      <vt:lpstr>Fermentation of organic waste: Additional benefit from linked cycles</vt:lpstr>
      <vt:lpstr>Development of organic waste in Berlin  Berlin without Brandenburg </vt:lpstr>
      <vt:lpstr>Organic waste - Ways of treatment </vt:lpstr>
      <vt:lpstr>Concept of organic waste fermentation</vt:lpstr>
      <vt:lpstr>Possibilities of using biogas</vt:lpstr>
      <vt:lpstr>Key figures 2021</vt:lpstr>
      <vt:lpstr>Biomethane used as fuel</vt:lpstr>
      <vt:lpstr>PowerPoint-Präsentation</vt:lpstr>
      <vt:lpstr>Proceeds from recycling provide a significant contribution to securing steady fees</vt:lpstr>
      <vt:lpstr>Biogas plant in Berlin: Sources of proceeds </vt:lpstr>
      <vt:lpstr>Conclusion and Prospect</vt:lpstr>
      <vt:lpstr>Thank you for your attention!</vt:lpstr>
      <vt:lpstr>BACKUP</vt:lpstr>
      <vt:lpstr>A big city can be supplied with electricity and heat from the energy in Berlin's waste (Status 04.2021)</vt:lpstr>
    </vt:vector>
  </TitlesOfParts>
  <Company>Berliner Stadtreinigung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 aus Bioabfall</dc:title>
  <dc:creator>Speelmann, Ralf</dc:creator>
  <dc:description>BSR PowerPoint-Vorlage</dc:description>
  <cp:lastModifiedBy>Winkelmann, Wilhelm</cp:lastModifiedBy>
  <cp:revision>223</cp:revision>
  <cp:lastPrinted>2023-01-23T16:17:12Z</cp:lastPrinted>
  <dcterms:created xsi:type="dcterms:W3CDTF">2021-04-14T09:49:45Z</dcterms:created>
  <dcterms:modified xsi:type="dcterms:W3CDTF">2023-05-15T08:50:20Z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4.0.0</vt:lpwstr>
  </property>
  <property fmtid="{D5CDD505-2E9C-101B-9397-08002B2CF9AE}" pid="3" name="Build">
    <vt:lpwstr>004-005-005</vt:lpwstr>
  </property>
  <property fmtid="{D5CDD505-2E9C-101B-9397-08002B2CF9AE}" pid="4" name="Stand">
    <vt:lpwstr>10.03.2021</vt:lpwstr>
  </property>
  <property fmtid="{D5CDD505-2E9C-101B-9397-08002B2CF9AE}" pid="5" name="Erstellt von">
    <vt:lpwstr>IM MAI GmbH</vt:lpwstr>
  </property>
  <property fmtid="{D5CDD505-2E9C-101B-9397-08002B2CF9AE}" pid="6" name="Überarbeitet von">
    <vt:lpwstr>office network</vt:lpwstr>
  </property>
  <property fmtid="{D5CDD505-2E9C-101B-9397-08002B2CF9AE}" pid="7" name="MSIP_Label_9de7b172-d202-43cb-80a0-e3e9bdcfb1a1_Enabled">
    <vt:lpwstr>true</vt:lpwstr>
  </property>
  <property fmtid="{D5CDD505-2E9C-101B-9397-08002B2CF9AE}" pid="8" name="MSIP_Label_9de7b172-d202-43cb-80a0-e3e9bdcfb1a1_SetDate">
    <vt:lpwstr>2021-04-14T10:04:45Z</vt:lpwstr>
  </property>
  <property fmtid="{D5CDD505-2E9C-101B-9397-08002B2CF9AE}" pid="9" name="MSIP_Label_9de7b172-d202-43cb-80a0-e3e9bdcfb1a1_Method">
    <vt:lpwstr>Privileged</vt:lpwstr>
  </property>
  <property fmtid="{D5CDD505-2E9C-101B-9397-08002B2CF9AE}" pid="10" name="MSIP_Label_9de7b172-d202-43cb-80a0-e3e9bdcfb1a1_Name">
    <vt:lpwstr>Intern</vt:lpwstr>
  </property>
  <property fmtid="{D5CDD505-2E9C-101B-9397-08002B2CF9AE}" pid="11" name="MSIP_Label_9de7b172-d202-43cb-80a0-e3e9bdcfb1a1_SiteId">
    <vt:lpwstr>37c059c2-3c17-48c4-8529-937c6c44c1e9</vt:lpwstr>
  </property>
  <property fmtid="{D5CDD505-2E9C-101B-9397-08002B2CF9AE}" pid="12" name="MSIP_Label_9de7b172-d202-43cb-80a0-e3e9bdcfb1a1_ActionId">
    <vt:lpwstr>9d942537-9615-4ecd-a0a0-3efc54a0942b</vt:lpwstr>
  </property>
  <property fmtid="{D5CDD505-2E9C-101B-9397-08002B2CF9AE}" pid="13" name="MSIP_Label_9de7b172-d202-43cb-80a0-e3e9bdcfb1a1_ContentBits">
    <vt:lpwstr>0</vt:lpwstr>
  </property>
</Properties>
</file>